
<file path=[Content_Types].xml><?xml version="1.0" encoding="utf-8"?>
<Types xmlns="http://schemas.openxmlformats.org/package/2006/content-types">
  <Default Extension="emf" ContentType="image/x-emf"/>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notesMasterIdLst>
    <p:notesMasterId r:id="rId25"/>
  </p:notesMasterIdLst>
  <p:handoutMasterIdLst>
    <p:handoutMasterId r:id="rId26"/>
  </p:handoutMasterIdLst>
  <p:sldIdLst>
    <p:sldId id="256" r:id="rId2"/>
    <p:sldId id="257" r:id="rId3"/>
    <p:sldId id="258" r:id="rId4"/>
    <p:sldId id="265" r:id="rId5"/>
    <p:sldId id="264" r:id="rId6"/>
    <p:sldId id="263" r:id="rId7"/>
    <p:sldId id="262" r:id="rId8"/>
    <p:sldId id="261" r:id="rId9"/>
    <p:sldId id="266" r:id="rId10"/>
    <p:sldId id="260" r:id="rId11"/>
    <p:sldId id="259" r:id="rId12"/>
    <p:sldId id="267" r:id="rId13"/>
    <p:sldId id="268" r:id="rId14"/>
    <p:sldId id="270" r:id="rId15"/>
    <p:sldId id="271" r:id="rId16"/>
    <p:sldId id="269" r:id="rId17"/>
    <p:sldId id="278" r:id="rId18"/>
    <p:sldId id="277" r:id="rId19"/>
    <p:sldId id="276" r:id="rId20"/>
    <p:sldId id="275" r:id="rId21"/>
    <p:sldId id="272" r:id="rId22"/>
    <p:sldId id="274" r:id="rId23"/>
    <p:sldId id="273"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249" autoAdjust="0"/>
  </p:normalViewPr>
  <p:slideViewPr>
    <p:cSldViewPr snapToGrid="0">
      <p:cViewPr varScale="1">
        <p:scale>
          <a:sx n="68" d="100"/>
          <a:sy n="68" d="100"/>
        </p:scale>
        <p:origin x="7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52C8D4-428B-493F-88FF-411A124A139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237751F-7FF0-4ABF-A48E-927A6441B21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a:t>5/6/2020</a:t>
            </a:r>
          </a:p>
        </p:txBody>
      </p:sp>
      <p:sp>
        <p:nvSpPr>
          <p:cNvPr id="4" name="Footer Placeholder 3">
            <a:extLst>
              <a:ext uri="{FF2B5EF4-FFF2-40B4-BE49-F238E27FC236}">
                <a16:creationId xmlns:a16="http://schemas.microsoft.com/office/drawing/2014/main" id="{57E72096-B5EB-45D5-BB2E-D2CEE2B3F33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Overlapping Fire Districts</a:t>
            </a:r>
          </a:p>
        </p:txBody>
      </p:sp>
      <p:sp>
        <p:nvSpPr>
          <p:cNvPr id="5" name="Slide Number Placeholder 4">
            <a:extLst>
              <a:ext uri="{FF2B5EF4-FFF2-40B4-BE49-F238E27FC236}">
                <a16:creationId xmlns:a16="http://schemas.microsoft.com/office/drawing/2014/main" id="{4A6890FC-D0D0-49C9-A12A-00B79CED7FA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4FFA827-6DC3-47BB-837F-730E55F906C0}" type="slidenum">
              <a:rPr lang="en-US" smtClean="0"/>
              <a:t>‹#›</a:t>
            </a:fld>
            <a:endParaRPr lang="en-US"/>
          </a:p>
        </p:txBody>
      </p:sp>
    </p:spTree>
    <p:extLst>
      <p:ext uri="{BB962C8B-B14F-4D97-AF65-F5344CB8AC3E}">
        <p14:creationId xmlns:p14="http://schemas.microsoft.com/office/powerpoint/2010/main" val="26411459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a:t>5/6/2020</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Overlapping Fire Districts</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C50349-8641-4C1B-836B-F5F6E6277ED9}" type="slidenum">
              <a:rPr lang="en-US" smtClean="0"/>
              <a:t>‹#›</a:t>
            </a:fld>
            <a:endParaRPr lang="en-US"/>
          </a:p>
        </p:txBody>
      </p:sp>
    </p:spTree>
    <p:extLst>
      <p:ext uri="{BB962C8B-B14F-4D97-AF65-F5344CB8AC3E}">
        <p14:creationId xmlns:p14="http://schemas.microsoft.com/office/powerpoint/2010/main" val="29090442"/>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5/6/2020</a:t>
            </a:r>
            <a:endParaRPr lang="en-US" dirty="0"/>
          </a:p>
        </p:txBody>
      </p:sp>
      <p:sp>
        <p:nvSpPr>
          <p:cNvPr id="5" name="Footer Placeholder 4"/>
          <p:cNvSpPr>
            <a:spLocks noGrp="1"/>
          </p:cNvSpPr>
          <p:nvPr>
            <p:ph type="ftr" sz="quarter" idx="11"/>
          </p:nvPr>
        </p:nvSpPr>
        <p:spPr/>
        <p:txBody>
          <a:bodyPr/>
          <a:lstStyle/>
          <a:p>
            <a:r>
              <a:rPr lang="en-US"/>
              <a:t>Overlapping Fire Districts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0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r>
              <a:rPr lang="en-US"/>
              <a:t>5/6/2020</a:t>
            </a:r>
            <a:endParaRPr lang="en-US" dirty="0"/>
          </a:p>
        </p:txBody>
      </p:sp>
      <p:sp>
        <p:nvSpPr>
          <p:cNvPr id="4" name="Footer Placeholder 3"/>
          <p:cNvSpPr>
            <a:spLocks noGrp="1"/>
          </p:cNvSpPr>
          <p:nvPr>
            <p:ph type="ftr" sz="quarter" idx="11"/>
          </p:nvPr>
        </p:nvSpPr>
        <p:spPr/>
        <p:txBody>
          <a:bodyPr/>
          <a:lstStyle/>
          <a:p>
            <a:r>
              <a:rPr lang="en-US"/>
              <a:t>Overlapping Fire Districts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046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5/6/2020</a:t>
            </a:r>
            <a:endParaRPr lang="en-US" dirty="0"/>
          </a:p>
        </p:txBody>
      </p:sp>
      <p:sp>
        <p:nvSpPr>
          <p:cNvPr id="5" name="Footer Placeholder 4"/>
          <p:cNvSpPr>
            <a:spLocks noGrp="1"/>
          </p:cNvSpPr>
          <p:nvPr>
            <p:ph type="ftr" sz="quarter" idx="11"/>
          </p:nvPr>
        </p:nvSpPr>
        <p:spPr/>
        <p:txBody>
          <a:bodyPr/>
          <a:lstStyle/>
          <a:p>
            <a:r>
              <a:rPr lang="en-US"/>
              <a:t>Overlapping Fire Districts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5972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5/6/2020</a:t>
            </a:r>
            <a:endParaRPr lang="en-US" dirty="0"/>
          </a:p>
        </p:txBody>
      </p:sp>
      <p:sp>
        <p:nvSpPr>
          <p:cNvPr id="5" name="Footer Placeholder 4"/>
          <p:cNvSpPr>
            <a:spLocks noGrp="1"/>
          </p:cNvSpPr>
          <p:nvPr>
            <p:ph type="ftr" sz="quarter" idx="11"/>
          </p:nvPr>
        </p:nvSpPr>
        <p:spPr/>
        <p:txBody>
          <a:bodyPr/>
          <a:lstStyle/>
          <a:p>
            <a:r>
              <a:rPr lang="en-US"/>
              <a:t>Overlapping Fire Districts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47600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5/6/2020</a:t>
            </a:r>
            <a:endParaRPr lang="en-US" dirty="0"/>
          </a:p>
        </p:txBody>
      </p:sp>
      <p:sp>
        <p:nvSpPr>
          <p:cNvPr id="5" name="Footer Placeholder 4"/>
          <p:cNvSpPr>
            <a:spLocks noGrp="1"/>
          </p:cNvSpPr>
          <p:nvPr>
            <p:ph type="ftr" sz="quarter" idx="11"/>
          </p:nvPr>
        </p:nvSpPr>
        <p:spPr/>
        <p:txBody>
          <a:bodyPr/>
          <a:lstStyle/>
          <a:p>
            <a:r>
              <a:rPr lang="en-US"/>
              <a:t>Overlapping Fire Districts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4250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5/6/2020</a:t>
            </a:r>
            <a:endParaRPr lang="en-US" dirty="0"/>
          </a:p>
        </p:txBody>
      </p:sp>
      <p:sp>
        <p:nvSpPr>
          <p:cNvPr id="5" name="Footer Placeholder 4"/>
          <p:cNvSpPr>
            <a:spLocks noGrp="1"/>
          </p:cNvSpPr>
          <p:nvPr>
            <p:ph type="ftr" sz="quarter" idx="11"/>
          </p:nvPr>
        </p:nvSpPr>
        <p:spPr/>
        <p:txBody>
          <a:bodyPr/>
          <a:lstStyle/>
          <a:p>
            <a:r>
              <a:rPr lang="en-US"/>
              <a:t>Overlapping Fire Districts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39771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5/6/2020</a:t>
            </a:r>
            <a:endParaRPr lang="en-US" dirty="0"/>
          </a:p>
        </p:txBody>
      </p:sp>
      <p:sp>
        <p:nvSpPr>
          <p:cNvPr id="5" name="Footer Placeholder 4"/>
          <p:cNvSpPr>
            <a:spLocks noGrp="1"/>
          </p:cNvSpPr>
          <p:nvPr>
            <p:ph type="ftr" sz="quarter" idx="11"/>
          </p:nvPr>
        </p:nvSpPr>
        <p:spPr/>
        <p:txBody>
          <a:bodyPr/>
          <a:lstStyle/>
          <a:p>
            <a:r>
              <a:rPr lang="en-US"/>
              <a:t>Overlapping Fire Districts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875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5/6/2020</a:t>
            </a:r>
            <a:endParaRPr lang="en-US" dirty="0"/>
          </a:p>
        </p:txBody>
      </p:sp>
      <p:sp>
        <p:nvSpPr>
          <p:cNvPr id="5" name="Footer Placeholder 4"/>
          <p:cNvSpPr>
            <a:spLocks noGrp="1"/>
          </p:cNvSpPr>
          <p:nvPr>
            <p:ph type="ftr" sz="quarter" idx="11"/>
          </p:nvPr>
        </p:nvSpPr>
        <p:spPr/>
        <p:txBody>
          <a:bodyPr/>
          <a:lstStyle/>
          <a:p>
            <a:r>
              <a:rPr lang="en-US"/>
              <a:t>Overlapping Fire Districts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7304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5/6/2020</a:t>
            </a:r>
            <a:endParaRPr lang="en-US" dirty="0"/>
          </a:p>
        </p:txBody>
      </p:sp>
      <p:sp>
        <p:nvSpPr>
          <p:cNvPr id="5" name="Footer Placeholder 4"/>
          <p:cNvSpPr>
            <a:spLocks noGrp="1"/>
          </p:cNvSpPr>
          <p:nvPr>
            <p:ph type="ftr" sz="quarter" idx="11"/>
          </p:nvPr>
        </p:nvSpPr>
        <p:spPr/>
        <p:txBody>
          <a:bodyPr/>
          <a:lstStyle/>
          <a:p>
            <a:r>
              <a:rPr lang="en-US"/>
              <a:t>Overlapping Fire Districts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5/6/2020</a:t>
            </a:r>
            <a:endParaRPr lang="en-US" dirty="0"/>
          </a:p>
        </p:txBody>
      </p:sp>
      <p:sp>
        <p:nvSpPr>
          <p:cNvPr id="5" name="Footer Placeholder 4"/>
          <p:cNvSpPr>
            <a:spLocks noGrp="1"/>
          </p:cNvSpPr>
          <p:nvPr>
            <p:ph type="ftr" sz="quarter" idx="11"/>
          </p:nvPr>
        </p:nvSpPr>
        <p:spPr/>
        <p:txBody>
          <a:bodyPr/>
          <a:lstStyle/>
          <a:p>
            <a:r>
              <a:rPr lang="en-US"/>
              <a:t>Overlapping Fire Districts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322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5/6/2020</a:t>
            </a:r>
            <a:endParaRPr lang="en-US" dirty="0"/>
          </a:p>
        </p:txBody>
      </p:sp>
      <p:sp>
        <p:nvSpPr>
          <p:cNvPr id="5" name="Footer Placeholder 4"/>
          <p:cNvSpPr>
            <a:spLocks noGrp="1"/>
          </p:cNvSpPr>
          <p:nvPr>
            <p:ph type="ftr" sz="quarter" idx="11"/>
          </p:nvPr>
        </p:nvSpPr>
        <p:spPr/>
        <p:txBody>
          <a:bodyPr/>
          <a:lstStyle/>
          <a:p>
            <a:r>
              <a:rPr lang="en-US"/>
              <a:t>Overlapping Fire Districts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541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5/6/2020</a:t>
            </a:r>
            <a:endParaRPr lang="en-US" dirty="0"/>
          </a:p>
        </p:txBody>
      </p:sp>
      <p:sp>
        <p:nvSpPr>
          <p:cNvPr id="6" name="Footer Placeholder 5"/>
          <p:cNvSpPr>
            <a:spLocks noGrp="1"/>
          </p:cNvSpPr>
          <p:nvPr>
            <p:ph type="ftr" sz="quarter" idx="11"/>
          </p:nvPr>
        </p:nvSpPr>
        <p:spPr/>
        <p:txBody>
          <a:bodyPr/>
          <a:lstStyle/>
          <a:p>
            <a:r>
              <a:rPr lang="en-US"/>
              <a:t>Overlapping Fire Districts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794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5/6/2020</a:t>
            </a:r>
            <a:endParaRPr lang="en-US" dirty="0"/>
          </a:p>
        </p:txBody>
      </p:sp>
      <p:sp>
        <p:nvSpPr>
          <p:cNvPr id="8" name="Footer Placeholder 7"/>
          <p:cNvSpPr>
            <a:spLocks noGrp="1"/>
          </p:cNvSpPr>
          <p:nvPr>
            <p:ph type="ftr" sz="quarter" idx="11"/>
          </p:nvPr>
        </p:nvSpPr>
        <p:spPr/>
        <p:txBody>
          <a:bodyPr/>
          <a:lstStyle/>
          <a:p>
            <a:r>
              <a:rPr lang="en-US"/>
              <a:t>Overlapping Fire Districts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96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5/6/2020</a:t>
            </a:r>
            <a:endParaRPr lang="en-US" dirty="0"/>
          </a:p>
        </p:txBody>
      </p:sp>
      <p:sp>
        <p:nvSpPr>
          <p:cNvPr id="4" name="Footer Placeholder 3"/>
          <p:cNvSpPr>
            <a:spLocks noGrp="1"/>
          </p:cNvSpPr>
          <p:nvPr>
            <p:ph type="ftr" sz="quarter" idx="11"/>
          </p:nvPr>
        </p:nvSpPr>
        <p:spPr/>
        <p:txBody>
          <a:bodyPr/>
          <a:lstStyle/>
          <a:p>
            <a:r>
              <a:rPr lang="en-US"/>
              <a:t>Overlapping Fire Districts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707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5/6/2020</a:t>
            </a:r>
            <a:endParaRPr lang="en-US" dirty="0"/>
          </a:p>
        </p:txBody>
      </p:sp>
      <p:sp>
        <p:nvSpPr>
          <p:cNvPr id="3" name="Footer Placeholder 2"/>
          <p:cNvSpPr>
            <a:spLocks noGrp="1"/>
          </p:cNvSpPr>
          <p:nvPr>
            <p:ph type="ftr" sz="quarter" idx="11"/>
          </p:nvPr>
        </p:nvSpPr>
        <p:spPr/>
        <p:txBody>
          <a:bodyPr/>
          <a:lstStyle/>
          <a:p>
            <a:r>
              <a:rPr lang="en-US"/>
              <a:t>Overlapping Fire Districts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3408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5/6/2020</a:t>
            </a:r>
            <a:endParaRPr lang="en-US" dirty="0"/>
          </a:p>
        </p:txBody>
      </p:sp>
      <p:sp>
        <p:nvSpPr>
          <p:cNvPr id="6" name="Footer Placeholder 5"/>
          <p:cNvSpPr>
            <a:spLocks noGrp="1"/>
          </p:cNvSpPr>
          <p:nvPr>
            <p:ph type="ftr" sz="quarter" idx="11"/>
          </p:nvPr>
        </p:nvSpPr>
        <p:spPr/>
        <p:txBody>
          <a:bodyPr/>
          <a:lstStyle/>
          <a:p>
            <a:r>
              <a:rPr lang="en-US"/>
              <a:t>Overlapping Fire Districts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139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5/6/2020</a:t>
            </a:r>
            <a:endParaRPr lang="en-US" dirty="0"/>
          </a:p>
        </p:txBody>
      </p:sp>
      <p:sp>
        <p:nvSpPr>
          <p:cNvPr id="6" name="Footer Placeholder 5"/>
          <p:cNvSpPr>
            <a:spLocks noGrp="1"/>
          </p:cNvSpPr>
          <p:nvPr>
            <p:ph type="ftr" sz="quarter" idx="11"/>
          </p:nvPr>
        </p:nvSpPr>
        <p:spPr/>
        <p:txBody>
          <a:bodyPr/>
          <a:lstStyle/>
          <a:p>
            <a:r>
              <a:rPr lang="en-US"/>
              <a:t>Overlapping Fire Districts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2753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r>
              <a:rPr lang="en-US"/>
              <a:t>5/6/2020</a:t>
            </a:r>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Overlapping Fire Districts</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4464487"/>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sldNum="0"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PowerPoint_Presentation4.ppt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roperty.spatialest.com/co/elpas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PowerPoint_Presentation5.ppt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oloradosprings.gov/mayors-office/webform/contact-mayors-offic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mailto:Kevin.w@WSDistricts.c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bffir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PowerPoint_Presentation2.ppt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PowerPoint_Presentation3.ppt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12">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8EF24B-AA83-4D90-97D0-E6B739FA89B7}"/>
              </a:ext>
            </a:extLst>
          </p:cNvPr>
          <p:cNvSpPr>
            <a:spLocks noGrp="1"/>
          </p:cNvSpPr>
          <p:nvPr>
            <p:ph type="ctrTitle"/>
          </p:nvPr>
        </p:nvSpPr>
        <p:spPr>
          <a:xfrm>
            <a:off x="2295450" y="2608641"/>
            <a:ext cx="6368858" cy="3793976"/>
          </a:xfrm>
        </p:spPr>
        <p:txBody>
          <a:bodyPr>
            <a:normAutofit fontScale="90000"/>
          </a:bodyPr>
          <a:lstStyle/>
          <a:p>
            <a:pPr algn="ctr"/>
            <a:br>
              <a:rPr lang="en-US" b="1" dirty="0"/>
            </a:br>
            <a:r>
              <a:rPr lang="en-US" sz="4000" b="1" i="1" dirty="0">
                <a:solidFill>
                  <a:schemeClr val="accent1">
                    <a:lumMod val="75000"/>
                  </a:schemeClr>
                </a:solidFill>
              </a:rPr>
              <a:t>Woodmen Heights Metropolitan Districts</a:t>
            </a:r>
            <a:br>
              <a:rPr lang="en-US" sz="4000" b="1" i="1" dirty="0">
                <a:solidFill>
                  <a:schemeClr val="accent1">
                    <a:lumMod val="75000"/>
                  </a:schemeClr>
                </a:solidFill>
              </a:rPr>
            </a:br>
            <a:r>
              <a:rPr lang="en-US" sz="4000" b="1" i="1" dirty="0">
                <a:solidFill>
                  <a:schemeClr val="accent1">
                    <a:lumMod val="75000"/>
                  </a:schemeClr>
                </a:solidFill>
              </a:rPr>
              <a:t>1-3  </a:t>
            </a:r>
            <a:br>
              <a:rPr lang="en-US" b="1" dirty="0"/>
            </a:br>
            <a:br>
              <a:rPr lang="en-US" dirty="0"/>
            </a:br>
            <a:r>
              <a:rPr lang="en-US" dirty="0">
                <a:solidFill>
                  <a:schemeClr val="accent1">
                    <a:lumMod val="75000"/>
                  </a:schemeClr>
                </a:solidFill>
              </a:rPr>
              <a:t>discussion ON </a:t>
            </a:r>
            <a:r>
              <a:rPr lang="en-US" dirty="0" err="1">
                <a:solidFill>
                  <a:schemeClr val="accent1">
                    <a:lumMod val="75000"/>
                  </a:schemeClr>
                </a:solidFill>
              </a:rPr>
              <a:t>oVERLAPPING</a:t>
            </a:r>
            <a:r>
              <a:rPr lang="en-US" dirty="0">
                <a:solidFill>
                  <a:schemeClr val="accent1">
                    <a:lumMod val="75000"/>
                  </a:schemeClr>
                </a:solidFill>
              </a:rPr>
              <a:t> FIRE DISTRICTS</a:t>
            </a:r>
            <a:br>
              <a:rPr lang="en-US" dirty="0">
                <a:solidFill>
                  <a:schemeClr val="accent1">
                    <a:lumMod val="75000"/>
                  </a:schemeClr>
                </a:solidFill>
              </a:rPr>
            </a:br>
            <a:endParaRPr lang="en-US" dirty="0">
              <a:solidFill>
                <a:schemeClr val="accent1">
                  <a:lumMod val="75000"/>
                </a:schemeClr>
              </a:solidFill>
            </a:endParaRPr>
          </a:p>
        </p:txBody>
      </p:sp>
      <p:grpSp>
        <p:nvGrpSpPr>
          <p:cNvPr id="22" name="Group 14">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15">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16">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18">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 name="Date Placeholder 25">
            <a:extLst>
              <a:ext uri="{FF2B5EF4-FFF2-40B4-BE49-F238E27FC236}">
                <a16:creationId xmlns:a16="http://schemas.microsoft.com/office/drawing/2014/main" id="{AC00E172-50BE-4003-B141-B2C395768287}"/>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27" name="Footer Placeholder 26">
            <a:extLst>
              <a:ext uri="{FF2B5EF4-FFF2-40B4-BE49-F238E27FC236}">
                <a16:creationId xmlns:a16="http://schemas.microsoft.com/office/drawing/2014/main" id="{CB63A1EF-3F31-45FA-BDEE-ADC479AE7B76}"/>
              </a:ext>
            </a:extLst>
          </p:cNvPr>
          <p:cNvSpPr>
            <a:spLocks noGrp="1"/>
          </p:cNvSpPr>
          <p:nvPr>
            <p:ph type="ftr" sz="quarter" idx="11"/>
          </p:nvPr>
        </p:nvSpPr>
        <p:spPr>
          <a:xfrm>
            <a:off x="8968093" y="6160063"/>
            <a:ext cx="1729804" cy="365125"/>
          </a:xfrm>
        </p:spPr>
        <p:txBody>
          <a:bodyPr/>
          <a:lstStyle/>
          <a:p>
            <a:r>
              <a:rPr lang="en-US" dirty="0">
                <a:solidFill>
                  <a:schemeClr val="bg2">
                    <a:lumMod val="20000"/>
                    <a:lumOff val="80000"/>
                  </a:schemeClr>
                </a:solidFill>
              </a:rPr>
              <a:t>Overlapping Fire Districts</a:t>
            </a:r>
          </a:p>
        </p:txBody>
      </p:sp>
    </p:spTree>
    <p:extLst>
      <p:ext uri="{BB962C8B-B14F-4D97-AF65-F5344CB8AC3E}">
        <p14:creationId xmlns:p14="http://schemas.microsoft.com/office/powerpoint/2010/main" val="1346705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sp>
        <p:nvSpPr>
          <p:cNvPr id="2" name="Rectangle 1">
            <a:extLst>
              <a:ext uri="{FF2B5EF4-FFF2-40B4-BE49-F238E27FC236}">
                <a16:creationId xmlns:a16="http://schemas.microsoft.com/office/drawing/2014/main" id="{B7E0B53C-3A84-400B-A39A-441864B71EBC}"/>
              </a:ext>
            </a:extLst>
          </p:cNvPr>
          <p:cNvSpPr/>
          <p:nvPr/>
        </p:nvSpPr>
        <p:spPr>
          <a:xfrm>
            <a:off x="544643" y="344695"/>
            <a:ext cx="6096000" cy="1754326"/>
          </a:xfrm>
          <a:prstGeom prst="rect">
            <a:avLst/>
          </a:prstGeom>
        </p:spPr>
        <p:txBody>
          <a:bodyPr>
            <a:spAutoFit/>
          </a:bodyPr>
          <a:lstStyle/>
          <a:p>
            <a:r>
              <a:rPr lang="en-US" dirty="0">
                <a:solidFill>
                  <a:schemeClr val="bg1"/>
                </a:solidFill>
              </a:rPr>
              <a:t>The City built Fire Station 21 located at Dublin Blvd </a:t>
            </a:r>
          </a:p>
          <a:p>
            <a:r>
              <a:rPr lang="en-US" dirty="0">
                <a:solidFill>
                  <a:schemeClr val="bg1"/>
                </a:solidFill>
              </a:rPr>
              <a:t>Peterson Rd.  in 2013</a:t>
            </a:r>
          </a:p>
          <a:p>
            <a:endParaRPr lang="en-US" dirty="0">
              <a:solidFill>
                <a:schemeClr val="bg1"/>
              </a:solidFill>
            </a:endParaRPr>
          </a:p>
          <a:p>
            <a:r>
              <a:rPr lang="en-US" dirty="0">
                <a:solidFill>
                  <a:schemeClr val="bg1"/>
                </a:solidFill>
              </a:rPr>
              <a:t>Fire Station 15 also can now provide service with the extension of Research</a:t>
            </a:r>
          </a:p>
          <a:p>
            <a:r>
              <a:rPr lang="en-US" dirty="0">
                <a:solidFill>
                  <a:schemeClr val="bg1"/>
                </a:solidFill>
              </a:rPr>
              <a:t>Parkway to Black Forest Rd.</a:t>
            </a:r>
          </a:p>
        </p:txBody>
      </p:sp>
      <p:graphicFrame>
        <p:nvGraphicFramePr>
          <p:cNvPr id="3" name="Object 2">
            <a:hlinkClick r:id="" action="ppaction://ole?verb=0"/>
            <a:extLst>
              <a:ext uri="{FF2B5EF4-FFF2-40B4-BE49-F238E27FC236}">
                <a16:creationId xmlns:a16="http://schemas.microsoft.com/office/drawing/2014/main" id="{1452219F-D2E2-4B11-B5AC-C18EE705C04E}"/>
              </a:ext>
            </a:extLst>
          </p:cNvPr>
          <p:cNvGraphicFramePr>
            <a:graphicFrameLocks noChangeAspect="1"/>
          </p:cNvGraphicFramePr>
          <p:nvPr>
            <p:extLst>
              <p:ext uri="{D42A27DB-BD31-4B8C-83A1-F6EECF244321}">
                <p14:modId xmlns:p14="http://schemas.microsoft.com/office/powerpoint/2010/main" val="4119249970"/>
              </p:ext>
            </p:extLst>
          </p:nvPr>
        </p:nvGraphicFramePr>
        <p:xfrm>
          <a:off x="-3066947" y="2243919"/>
          <a:ext cx="10636979" cy="5245100"/>
        </p:xfrm>
        <a:graphic>
          <a:graphicData uri="http://schemas.openxmlformats.org/presentationml/2006/ole">
            <mc:AlternateContent xmlns:mc="http://schemas.openxmlformats.org/markup-compatibility/2006">
              <mc:Choice xmlns:v="urn:schemas-microsoft-com:vml" Requires="v">
                <p:oleObj spid="_x0000_s7176" name="Presentation" r:id="rId3" imgW="8102520" imgH="5245200" progId="PowerPoint.Show.12">
                  <p:embed/>
                </p:oleObj>
              </mc:Choice>
              <mc:Fallback>
                <p:oleObj name="Presentation" r:id="rId3" imgW="8102520" imgH="5245200" progId="PowerPoint.Show.12">
                  <p:embed/>
                  <p:pic>
                    <p:nvPicPr>
                      <p:cNvPr id="0" name=""/>
                      <p:cNvPicPr/>
                      <p:nvPr/>
                    </p:nvPicPr>
                    <p:blipFill>
                      <a:blip r:embed="rId4"/>
                      <a:stretch>
                        <a:fillRect/>
                      </a:stretch>
                    </p:blipFill>
                    <p:spPr>
                      <a:xfrm>
                        <a:off x="-3066947" y="2243919"/>
                        <a:ext cx="10636979" cy="5245100"/>
                      </a:xfrm>
                      <a:prstGeom prst="rect">
                        <a:avLst/>
                      </a:prstGeom>
                    </p:spPr>
                  </p:pic>
                </p:oleObj>
              </mc:Fallback>
            </mc:AlternateContent>
          </a:graphicData>
        </a:graphic>
      </p:graphicFrame>
    </p:spTree>
    <p:extLst>
      <p:ext uri="{BB962C8B-B14F-4D97-AF65-F5344CB8AC3E}">
        <p14:creationId xmlns:p14="http://schemas.microsoft.com/office/powerpoint/2010/main" val="14939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sp>
        <p:nvSpPr>
          <p:cNvPr id="2" name="Rectangle 1">
            <a:extLst>
              <a:ext uri="{FF2B5EF4-FFF2-40B4-BE49-F238E27FC236}">
                <a16:creationId xmlns:a16="http://schemas.microsoft.com/office/drawing/2014/main" id="{BE09456D-E2B7-48D8-99D1-835B7EA35FD3}"/>
              </a:ext>
            </a:extLst>
          </p:cNvPr>
          <p:cNvSpPr/>
          <p:nvPr/>
        </p:nvSpPr>
        <p:spPr>
          <a:xfrm>
            <a:off x="133251" y="636046"/>
            <a:ext cx="4190571" cy="369332"/>
          </a:xfrm>
          <a:prstGeom prst="rect">
            <a:avLst/>
          </a:prstGeom>
        </p:spPr>
        <p:txBody>
          <a:bodyPr wrap="none">
            <a:spAutoFit/>
          </a:bodyPr>
          <a:lstStyle/>
          <a:p>
            <a:pPr marL="742950" lvl="1" indent="-285750">
              <a:buFont typeface="Arial" panose="020B0604020202020204" pitchFamily="34" charset="0"/>
              <a:buChar char="•"/>
            </a:pPr>
            <a:r>
              <a:rPr lang="en-US" dirty="0">
                <a:solidFill>
                  <a:schemeClr val="bg1"/>
                </a:solidFill>
              </a:rPr>
              <a:t>What are their tax structures?</a:t>
            </a:r>
          </a:p>
        </p:txBody>
      </p:sp>
      <p:sp>
        <p:nvSpPr>
          <p:cNvPr id="3" name="TextBox 2">
            <a:extLst>
              <a:ext uri="{FF2B5EF4-FFF2-40B4-BE49-F238E27FC236}">
                <a16:creationId xmlns:a16="http://schemas.microsoft.com/office/drawing/2014/main" id="{699D3EB9-D64A-48FD-8855-AED0C2D3FC13}"/>
              </a:ext>
            </a:extLst>
          </p:cNvPr>
          <p:cNvSpPr txBox="1"/>
          <p:nvPr/>
        </p:nvSpPr>
        <p:spPr>
          <a:xfrm>
            <a:off x="1229193" y="1394086"/>
            <a:ext cx="8889167" cy="2862322"/>
          </a:xfrm>
          <a:prstGeom prst="rect">
            <a:avLst/>
          </a:prstGeom>
          <a:noFill/>
        </p:spPr>
        <p:txBody>
          <a:bodyPr wrap="square" rtlCol="0">
            <a:spAutoFit/>
          </a:bodyPr>
          <a:lstStyle/>
          <a:p>
            <a:r>
              <a:rPr lang="en-US" dirty="0">
                <a:solidFill>
                  <a:schemeClr val="bg1"/>
                </a:solidFill>
              </a:rPr>
              <a:t>The Districts are primarily funded with property taxes</a:t>
            </a:r>
          </a:p>
          <a:p>
            <a:endParaRPr lang="en-US" dirty="0">
              <a:solidFill>
                <a:schemeClr val="bg1"/>
              </a:solidFill>
            </a:endParaRPr>
          </a:p>
          <a:p>
            <a:pPr lvl="1"/>
            <a:r>
              <a:rPr lang="en-US" dirty="0" err="1">
                <a:solidFill>
                  <a:schemeClr val="bg1"/>
                </a:solidFill>
              </a:rPr>
              <a:t>BFFPD</a:t>
            </a:r>
            <a:r>
              <a:rPr lang="en-US" dirty="0">
                <a:solidFill>
                  <a:schemeClr val="bg1"/>
                </a:solidFill>
              </a:rPr>
              <a:t> – 11.896 Mills for O&amp;M</a:t>
            </a:r>
          </a:p>
          <a:p>
            <a:pPr lvl="1"/>
            <a:r>
              <a:rPr lang="en-US" dirty="0">
                <a:solidFill>
                  <a:schemeClr val="bg1"/>
                </a:solidFill>
              </a:rPr>
              <a:t>		  0.653 Mills for Debt service</a:t>
            </a:r>
          </a:p>
          <a:p>
            <a:pPr lvl="1"/>
            <a:r>
              <a:rPr lang="en-US" dirty="0">
                <a:solidFill>
                  <a:schemeClr val="bg1"/>
                </a:solidFill>
              </a:rPr>
              <a:t>		12.549 Mills Total</a:t>
            </a:r>
          </a:p>
          <a:p>
            <a:pPr lvl="1"/>
            <a:endParaRPr lang="en-US" dirty="0">
              <a:solidFill>
                <a:schemeClr val="bg1"/>
              </a:solidFill>
            </a:endParaRPr>
          </a:p>
          <a:p>
            <a:pPr lvl="1"/>
            <a:r>
              <a:rPr lang="en-US" dirty="0" err="1">
                <a:solidFill>
                  <a:schemeClr val="bg1"/>
                </a:solidFill>
              </a:rPr>
              <a:t>FFPD</a:t>
            </a:r>
            <a:r>
              <a:rPr lang="en-US" dirty="0">
                <a:solidFill>
                  <a:schemeClr val="bg1"/>
                </a:solidFill>
              </a:rPr>
              <a:t> – 	14.886 Mills for O&amp;M</a:t>
            </a:r>
          </a:p>
          <a:p>
            <a:pPr lvl="1"/>
            <a:endParaRPr lang="en-US" dirty="0">
              <a:solidFill>
                <a:schemeClr val="bg1"/>
              </a:solidFill>
            </a:endParaRPr>
          </a:p>
          <a:p>
            <a:pPr lvl="1"/>
            <a:endParaRPr lang="en-US" dirty="0">
              <a:solidFill>
                <a:schemeClr val="bg1"/>
              </a:solidFill>
            </a:endParaRPr>
          </a:p>
          <a:p>
            <a:r>
              <a:rPr lang="en-US" dirty="0">
                <a:solidFill>
                  <a:schemeClr val="bg1"/>
                </a:solidFill>
              </a:rPr>
              <a:t>What is a Mill and how much tax is generated</a:t>
            </a:r>
          </a:p>
        </p:txBody>
      </p:sp>
    </p:spTree>
    <p:extLst>
      <p:ext uri="{BB962C8B-B14F-4D97-AF65-F5344CB8AC3E}">
        <p14:creationId xmlns:p14="http://schemas.microsoft.com/office/powerpoint/2010/main" val="292697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sp>
        <p:nvSpPr>
          <p:cNvPr id="2" name="TextBox 1">
            <a:extLst>
              <a:ext uri="{FF2B5EF4-FFF2-40B4-BE49-F238E27FC236}">
                <a16:creationId xmlns:a16="http://schemas.microsoft.com/office/drawing/2014/main" id="{E8C3009F-F882-43AC-BCAB-E6F602FA74BC}"/>
              </a:ext>
            </a:extLst>
          </p:cNvPr>
          <p:cNvSpPr txBox="1"/>
          <p:nvPr/>
        </p:nvSpPr>
        <p:spPr>
          <a:xfrm>
            <a:off x="2413417" y="1244184"/>
            <a:ext cx="7490996" cy="3139321"/>
          </a:xfrm>
          <a:prstGeom prst="rect">
            <a:avLst/>
          </a:prstGeom>
          <a:noFill/>
        </p:spPr>
        <p:txBody>
          <a:bodyPr wrap="square" rtlCol="0">
            <a:spAutoFit/>
          </a:bodyPr>
          <a:lstStyle/>
          <a:p>
            <a:r>
              <a:rPr lang="en-US" dirty="0">
                <a:solidFill>
                  <a:schemeClr val="bg1"/>
                </a:solidFill>
              </a:rPr>
              <a:t>How is Property tax calculated in 2019</a:t>
            </a:r>
          </a:p>
          <a:p>
            <a:endParaRPr lang="en-US" dirty="0">
              <a:solidFill>
                <a:schemeClr val="bg1"/>
              </a:solidFill>
            </a:endParaRPr>
          </a:p>
          <a:p>
            <a:r>
              <a:rPr lang="en-US" dirty="0">
                <a:solidFill>
                  <a:schemeClr val="bg1"/>
                </a:solidFill>
              </a:rPr>
              <a:t>Example - $300,000.00 is the County Assessor’s Market Value</a:t>
            </a:r>
          </a:p>
          <a:p>
            <a:endParaRPr lang="en-US" dirty="0">
              <a:solidFill>
                <a:schemeClr val="bg1"/>
              </a:solidFill>
            </a:endParaRPr>
          </a:p>
          <a:p>
            <a:r>
              <a:rPr lang="en-US" dirty="0">
                <a:solidFill>
                  <a:schemeClr val="bg1"/>
                </a:solidFill>
              </a:rPr>
              <a:t>Then calculate the </a:t>
            </a:r>
            <a:r>
              <a:rPr lang="en-US" u="sng" dirty="0">
                <a:solidFill>
                  <a:schemeClr val="bg1"/>
                </a:solidFill>
              </a:rPr>
              <a:t>Assessed</a:t>
            </a:r>
            <a:r>
              <a:rPr lang="en-US" dirty="0">
                <a:solidFill>
                  <a:schemeClr val="bg1"/>
                </a:solidFill>
              </a:rPr>
              <a:t> Value by multiplying the Market Value by the residential multiplier – 7.15 %  (Commercial is 29%)</a:t>
            </a:r>
          </a:p>
          <a:p>
            <a:endParaRPr lang="en-US" dirty="0">
              <a:solidFill>
                <a:schemeClr val="bg1"/>
              </a:solidFill>
            </a:endParaRPr>
          </a:p>
          <a:p>
            <a:r>
              <a:rPr lang="en-US" dirty="0">
                <a:solidFill>
                  <a:schemeClr val="bg1"/>
                </a:solidFill>
              </a:rPr>
              <a:t>Assessed Value = $21, 450</a:t>
            </a:r>
          </a:p>
          <a:p>
            <a:endParaRPr lang="en-US" dirty="0">
              <a:solidFill>
                <a:schemeClr val="bg1"/>
              </a:solidFill>
            </a:endParaRPr>
          </a:p>
          <a:p>
            <a:r>
              <a:rPr lang="en-US" dirty="0" err="1">
                <a:solidFill>
                  <a:schemeClr val="bg1"/>
                </a:solidFill>
              </a:rPr>
              <a:t>Multipy</a:t>
            </a:r>
            <a:r>
              <a:rPr lang="en-US" dirty="0">
                <a:solidFill>
                  <a:schemeClr val="bg1"/>
                </a:solidFill>
              </a:rPr>
              <a:t> the mill levy x assessed value / 1000</a:t>
            </a:r>
          </a:p>
          <a:p>
            <a:endParaRPr lang="en-US" dirty="0"/>
          </a:p>
        </p:txBody>
      </p:sp>
      <p:graphicFrame>
        <p:nvGraphicFramePr>
          <p:cNvPr id="3" name="Table 2">
            <a:extLst>
              <a:ext uri="{FF2B5EF4-FFF2-40B4-BE49-F238E27FC236}">
                <a16:creationId xmlns:a16="http://schemas.microsoft.com/office/drawing/2014/main" id="{09E449D5-03BD-4803-A842-B7F79B81D9A1}"/>
              </a:ext>
            </a:extLst>
          </p:cNvPr>
          <p:cNvGraphicFramePr>
            <a:graphicFrameLocks noGrp="1"/>
          </p:cNvGraphicFramePr>
          <p:nvPr>
            <p:extLst>
              <p:ext uri="{D42A27DB-BD31-4B8C-83A1-F6EECF244321}">
                <p14:modId xmlns:p14="http://schemas.microsoft.com/office/powerpoint/2010/main" val="3187128947"/>
              </p:ext>
            </p:extLst>
          </p:nvPr>
        </p:nvGraphicFramePr>
        <p:xfrm>
          <a:off x="2692791" y="4438431"/>
          <a:ext cx="2928520" cy="1574425"/>
        </p:xfrm>
        <a:graphic>
          <a:graphicData uri="http://schemas.openxmlformats.org/drawingml/2006/table">
            <a:tbl>
              <a:tblPr>
                <a:tableStyleId>{5C22544A-7EE6-4342-B048-85BDC9FD1C3A}</a:tableStyleId>
              </a:tblPr>
              <a:tblGrid>
                <a:gridCol w="1213475">
                  <a:extLst>
                    <a:ext uri="{9D8B030D-6E8A-4147-A177-3AD203B41FA5}">
                      <a16:colId xmlns:a16="http://schemas.microsoft.com/office/drawing/2014/main" val="33613855"/>
                    </a:ext>
                  </a:extLst>
                </a:gridCol>
                <a:gridCol w="1715045">
                  <a:extLst>
                    <a:ext uri="{9D8B030D-6E8A-4147-A177-3AD203B41FA5}">
                      <a16:colId xmlns:a16="http://schemas.microsoft.com/office/drawing/2014/main" val="2735739463"/>
                    </a:ext>
                  </a:extLst>
                </a:gridCol>
              </a:tblGrid>
              <a:tr h="284545">
                <a:tc>
                  <a:txBody>
                    <a:bodyPr/>
                    <a:lstStyle/>
                    <a:p>
                      <a:pPr algn="r" fontAlgn="b"/>
                      <a:r>
                        <a:rPr lang="en-US" sz="1400" u="none" strike="noStrike" dirty="0">
                          <a:effectLst/>
                        </a:rPr>
                        <a:t>$300,000</a:t>
                      </a:r>
                      <a:endParaRPr lang="en-US" sz="14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400" u="none" strike="noStrike" dirty="0">
                          <a:effectLst/>
                        </a:rPr>
                        <a:t>Market Value</a:t>
                      </a:r>
                      <a:endParaRPr lang="en-US" sz="14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5892445"/>
                  </a:ext>
                </a:extLst>
              </a:tr>
              <a:tr h="284545">
                <a:tc>
                  <a:txBody>
                    <a:bodyPr/>
                    <a:lstStyle/>
                    <a:p>
                      <a:pPr algn="r" fontAlgn="b"/>
                      <a:r>
                        <a:rPr lang="en-US" sz="1400" u="none" strike="noStrike">
                          <a:effectLst/>
                        </a:rPr>
                        <a:t>7.15%</a:t>
                      </a:r>
                      <a:endParaRPr lang="en-US"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400" u="none" strike="noStrike" dirty="0">
                          <a:effectLst/>
                        </a:rPr>
                        <a:t>Residential Multiplier</a:t>
                      </a:r>
                      <a:endParaRPr lang="en-US" sz="14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141460543"/>
                  </a:ext>
                </a:extLst>
              </a:tr>
              <a:tr h="284545">
                <a:tc>
                  <a:txBody>
                    <a:bodyPr/>
                    <a:lstStyle/>
                    <a:p>
                      <a:pPr algn="r" fontAlgn="b"/>
                      <a:r>
                        <a:rPr lang="en-US" sz="1400" u="none" strike="noStrike">
                          <a:effectLst/>
                        </a:rPr>
                        <a:t>$21,450</a:t>
                      </a:r>
                      <a:endParaRPr lang="en-US"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400" u="none" strike="noStrike" dirty="0">
                          <a:effectLst/>
                        </a:rPr>
                        <a:t>Assessed Value</a:t>
                      </a:r>
                      <a:endParaRPr lang="en-US" sz="14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611541161"/>
                  </a:ext>
                </a:extLst>
              </a:tr>
              <a:tr h="284545">
                <a:tc>
                  <a:txBody>
                    <a:bodyPr/>
                    <a:lstStyle/>
                    <a:p>
                      <a:pPr algn="r" fontAlgn="b"/>
                      <a:r>
                        <a:rPr lang="en-US" sz="1400" u="none" strike="noStrike">
                          <a:effectLst/>
                        </a:rPr>
                        <a:t>10</a:t>
                      </a:r>
                      <a:endParaRPr lang="en-US"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400" u="none" strike="noStrike" dirty="0">
                          <a:effectLst/>
                        </a:rPr>
                        <a:t>Mills </a:t>
                      </a:r>
                      <a:endParaRPr lang="en-US" sz="14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920884510"/>
                  </a:ext>
                </a:extLst>
              </a:tr>
              <a:tr h="284545">
                <a:tc>
                  <a:txBody>
                    <a:bodyPr/>
                    <a:lstStyle/>
                    <a:p>
                      <a:pPr algn="r" fontAlgn="b"/>
                      <a:r>
                        <a:rPr lang="en-US" sz="1400" u="none" strike="noStrike">
                          <a:effectLst/>
                        </a:rPr>
                        <a:t>$215</a:t>
                      </a:r>
                      <a:endParaRPr lang="en-US" sz="14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400" u="none" strike="noStrike" dirty="0">
                          <a:effectLst/>
                        </a:rPr>
                        <a:t>Tax</a:t>
                      </a:r>
                      <a:endParaRPr lang="en-US" sz="14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498679554"/>
                  </a:ext>
                </a:extLst>
              </a:tr>
            </a:tbl>
          </a:graphicData>
        </a:graphic>
      </p:graphicFrame>
    </p:spTree>
    <p:extLst>
      <p:ext uri="{BB962C8B-B14F-4D97-AF65-F5344CB8AC3E}">
        <p14:creationId xmlns:p14="http://schemas.microsoft.com/office/powerpoint/2010/main" val="2445340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sp>
        <p:nvSpPr>
          <p:cNvPr id="2" name="TextBox 1">
            <a:extLst>
              <a:ext uri="{FF2B5EF4-FFF2-40B4-BE49-F238E27FC236}">
                <a16:creationId xmlns:a16="http://schemas.microsoft.com/office/drawing/2014/main" id="{8AD15882-99A5-47C4-8CFB-D9FB9EAE9F59}"/>
              </a:ext>
            </a:extLst>
          </p:cNvPr>
          <p:cNvSpPr txBox="1"/>
          <p:nvPr/>
        </p:nvSpPr>
        <p:spPr>
          <a:xfrm>
            <a:off x="1244184" y="1124262"/>
            <a:ext cx="8927444" cy="4247317"/>
          </a:xfrm>
          <a:prstGeom prst="rect">
            <a:avLst/>
          </a:prstGeom>
          <a:noFill/>
        </p:spPr>
        <p:txBody>
          <a:bodyPr wrap="none" rtlCol="0">
            <a:spAutoFit/>
          </a:bodyPr>
          <a:lstStyle/>
          <a:p>
            <a:r>
              <a:rPr lang="en-US" dirty="0">
                <a:solidFill>
                  <a:schemeClr val="bg1"/>
                </a:solidFill>
              </a:rPr>
              <a:t>If you want to find out how this works for your property . . .</a:t>
            </a:r>
          </a:p>
          <a:p>
            <a:endParaRPr lang="en-US" dirty="0">
              <a:solidFill>
                <a:schemeClr val="bg1"/>
              </a:solidFill>
            </a:endParaRPr>
          </a:p>
          <a:p>
            <a:endParaRPr lang="en-US" dirty="0">
              <a:solidFill>
                <a:schemeClr val="bg1"/>
              </a:solidFill>
            </a:endParaRPr>
          </a:p>
          <a:p>
            <a:r>
              <a:rPr lang="en-US" dirty="0">
                <a:solidFill>
                  <a:schemeClr val="bg1"/>
                </a:solidFill>
              </a:rPr>
              <a:t>Go to County Assessor’s Property Search Website</a:t>
            </a:r>
          </a:p>
          <a:p>
            <a:endParaRPr lang="en-US" dirty="0">
              <a:solidFill>
                <a:schemeClr val="bg1"/>
              </a:solidFill>
            </a:endParaRPr>
          </a:p>
          <a:p>
            <a:r>
              <a:rPr lang="en-US" dirty="0">
                <a:solidFill>
                  <a:schemeClr val="bg1"/>
                </a:solidFill>
                <a:hlinkClick r:id="rId2">
                  <a:extLst>
                    <a:ext uri="{A12FA001-AC4F-418D-AE19-62706E023703}">
                      <ahyp:hlinkClr xmlns:ahyp="http://schemas.microsoft.com/office/drawing/2018/hyperlinkcolor" val="tx"/>
                    </a:ext>
                  </a:extLst>
                </a:hlinkClick>
              </a:rPr>
              <a:t>https://property.spatialest.com/co/elpaso/#/</a:t>
            </a:r>
            <a:endParaRPr lang="en-US" dirty="0">
              <a:solidFill>
                <a:schemeClr val="bg1"/>
              </a:solidFill>
            </a:endParaRPr>
          </a:p>
          <a:p>
            <a:endParaRPr lang="en-US" dirty="0">
              <a:solidFill>
                <a:schemeClr val="bg1"/>
              </a:solidFill>
            </a:endParaRPr>
          </a:p>
          <a:p>
            <a:r>
              <a:rPr lang="en-US" dirty="0">
                <a:solidFill>
                  <a:schemeClr val="bg1"/>
                </a:solidFill>
              </a:rPr>
              <a:t>Type your address and you will see the facts and figures of the assessment</a:t>
            </a:r>
          </a:p>
          <a:p>
            <a:endParaRPr lang="en-US" dirty="0">
              <a:solidFill>
                <a:schemeClr val="bg1"/>
              </a:solidFill>
            </a:endParaRPr>
          </a:p>
          <a:p>
            <a:r>
              <a:rPr lang="en-US" dirty="0">
                <a:solidFill>
                  <a:schemeClr val="bg1"/>
                </a:solidFill>
              </a:rPr>
              <a:t>It will show you the mill levy for all of the various entities – City, County, School </a:t>
            </a:r>
          </a:p>
          <a:p>
            <a:r>
              <a:rPr lang="en-US" dirty="0">
                <a:solidFill>
                  <a:schemeClr val="bg1"/>
                </a:solidFill>
              </a:rPr>
              <a:t>	Districts, Metro District, etc.</a:t>
            </a:r>
          </a:p>
          <a:p>
            <a:endParaRPr lang="en-US" dirty="0">
              <a:solidFill>
                <a:schemeClr val="bg1"/>
              </a:solidFill>
            </a:endParaRPr>
          </a:p>
          <a:p>
            <a:r>
              <a:rPr lang="en-US" dirty="0">
                <a:solidFill>
                  <a:schemeClr val="bg1"/>
                </a:solidFill>
              </a:rPr>
              <a:t>There is a link on the property page that will take you to the County Treasurer’s</a:t>
            </a:r>
          </a:p>
          <a:p>
            <a:r>
              <a:rPr lang="en-US" dirty="0">
                <a:solidFill>
                  <a:schemeClr val="bg1"/>
                </a:solidFill>
              </a:rPr>
              <a:t>website  which will show you the tax calculations, etc.  </a:t>
            </a:r>
          </a:p>
          <a:p>
            <a:endParaRPr lang="en-US" dirty="0"/>
          </a:p>
        </p:txBody>
      </p:sp>
    </p:spTree>
    <p:extLst>
      <p:ext uri="{BB962C8B-B14F-4D97-AF65-F5344CB8AC3E}">
        <p14:creationId xmlns:p14="http://schemas.microsoft.com/office/powerpoint/2010/main" val="3782753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graphicFrame>
        <p:nvGraphicFramePr>
          <p:cNvPr id="6" name="Object 5">
            <a:hlinkClick r:id="" action="ppaction://ole?verb=0"/>
            <a:extLst>
              <a:ext uri="{FF2B5EF4-FFF2-40B4-BE49-F238E27FC236}">
                <a16:creationId xmlns:a16="http://schemas.microsoft.com/office/drawing/2014/main" id="{26D41B82-D214-4382-B7E0-EF1683DC4283}"/>
              </a:ext>
            </a:extLst>
          </p:cNvPr>
          <p:cNvGraphicFramePr>
            <a:graphicFrameLocks noChangeAspect="1"/>
          </p:cNvGraphicFramePr>
          <p:nvPr>
            <p:extLst>
              <p:ext uri="{D42A27DB-BD31-4B8C-83A1-F6EECF244321}">
                <p14:modId xmlns:p14="http://schemas.microsoft.com/office/powerpoint/2010/main" val="1320554518"/>
              </p:ext>
            </p:extLst>
          </p:nvPr>
        </p:nvGraphicFramePr>
        <p:xfrm>
          <a:off x="687388" y="71198"/>
          <a:ext cx="8865526" cy="6101002"/>
        </p:xfrm>
        <a:graphic>
          <a:graphicData uri="http://schemas.openxmlformats.org/presentationml/2006/ole">
            <mc:AlternateContent xmlns:mc="http://schemas.openxmlformats.org/markup-compatibility/2006">
              <mc:Choice xmlns:v="urn:schemas-microsoft-com:vml" Requires="v">
                <p:oleObj spid="_x0000_s9222" name="Presentation" r:id="rId3" imgW="7770729" imgH="5027823" progId="PowerPoint.Show.12">
                  <p:embed/>
                </p:oleObj>
              </mc:Choice>
              <mc:Fallback>
                <p:oleObj name="Presentation" r:id="rId3" imgW="7770729" imgH="5027823" progId="PowerPoint.Show.12">
                  <p:embed/>
                  <p:pic>
                    <p:nvPicPr>
                      <p:cNvPr id="7" name="Object 6">
                        <a:hlinkClick r:id="" action="ppaction://ole?verb=0"/>
                        <a:extLst>
                          <a:ext uri="{FF2B5EF4-FFF2-40B4-BE49-F238E27FC236}">
                            <a16:creationId xmlns:a16="http://schemas.microsoft.com/office/drawing/2014/main" id="{213F8A4A-B9D4-437E-BDE1-C5C4BADE635B}"/>
                          </a:ext>
                        </a:extLst>
                      </p:cNvPr>
                      <p:cNvPicPr/>
                      <p:nvPr/>
                    </p:nvPicPr>
                    <p:blipFill>
                      <a:blip r:embed="rId4"/>
                      <a:stretch>
                        <a:fillRect/>
                      </a:stretch>
                    </p:blipFill>
                    <p:spPr>
                      <a:xfrm>
                        <a:off x="687388" y="71198"/>
                        <a:ext cx="8865526" cy="6101002"/>
                      </a:xfrm>
                      <a:prstGeom prst="rect">
                        <a:avLst/>
                      </a:prstGeom>
                    </p:spPr>
                  </p:pic>
                </p:oleObj>
              </mc:Fallback>
            </mc:AlternateContent>
          </a:graphicData>
        </a:graphic>
      </p:graphicFrame>
    </p:spTree>
    <p:extLst>
      <p:ext uri="{BB962C8B-B14F-4D97-AF65-F5344CB8AC3E}">
        <p14:creationId xmlns:p14="http://schemas.microsoft.com/office/powerpoint/2010/main" val="3438157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sp>
        <p:nvSpPr>
          <p:cNvPr id="2" name="Rectangle 1">
            <a:extLst>
              <a:ext uri="{FF2B5EF4-FFF2-40B4-BE49-F238E27FC236}">
                <a16:creationId xmlns:a16="http://schemas.microsoft.com/office/drawing/2014/main" id="{ECD2FF02-45C3-40D5-AE7E-708D62181367}"/>
              </a:ext>
            </a:extLst>
          </p:cNvPr>
          <p:cNvSpPr/>
          <p:nvPr/>
        </p:nvSpPr>
        <p:spPr>
          <a:xfrm>
            <a:off x="214859" y="842321"/>
            <a:ext cx="6096000" cy="646331"/>
          </a:xfrm>
          <a:prstGeom prst="rect">
            <a:avLst/>
          </a:prstGeom>
        </p:spPr>
        <p:txBody>
          <a:bodyPr>
            <a:spAutoFit/>
          </a:bodyPr>
          <a:lstStyle/>
          <a:p>
            <a:pPr marL="742950" lvl="1" indent="-285750">
              <a:buFont typeface="Arial" panose="020B0604020202020204" pitchFamily="34" charset="0"/>
              <a:buChar char="•"/>
            </a:pPr>
            <a:r>
              <a:rPr lang="en-US" dirty="0">
                <a:solidFill>
                  <a:schemeClr val="bg1"/>
                </a:solidFill>
              </a:rPr>
              <a:t>How can properties be removed from the District?</a:t>
            </a:r>
          </a:p>
        </p:txBody>
      </p:sp>
      <p:sp>
        <p:nvSpPr>
          <p:cNvPr id="3" name="TextBox 2">
            <a:extLst>
              <a:ext uri="{FF2B5EF4-FFF2-40B4-BE49-F238E27FC236}">
                <a16:creationId xmlns:a16="http://schemas.microsoft.com/office/drawing/2014/main" id="{BBD43302-998E-48A5-8EE3-F9FB5901751D}"/>
              </a:ext>
            </a:extLst>
          </p:cNvPr>
          <p:cNvSpPr txBox="1"/>
          <p:nvPr/>
        </p:nvSpPr>
        <p:spPr>
          <a:xfrm>
            <a:off x="1469036" y="1828800"/>
            <a:ext cx="9595897" cy="6186309"/>
          </a:xfrm>
          <a:prstGeom prst="rect">
            <a:avLst/>
          </a:prstGeom>
          <a:noFill/>
        </p:spPr>
        <p:txBody>
          <a:bodyPr wrap="none" rtlCol="0">
            <a:spAutoFit/>
          </a:bodyPr>
          <a:lstStyle/>
          <a:p>
            <a:r>
              <a:rPr lang="en-US" dirty="0">
                <a:solidFill>
                  <a:schemeClr val="bg1"/>
                </a:solidFill>
              </a:rPr>
              <a:t>First do you want to be removed from the District?</a:t>
            </a:r>
          </a:p>
          <a:p>
            <a:endParaRPr lang="en-US" dirty="0">
              <a:solidFill>
                <a:schemeClr val="bg1"/>
              </a:solidFill>
            </a:endParaRPr>
          </a:p>
          <a:p>
            <a:pPr marL="342900" indent="-342900">
              <a:buFont typeface="Arial" panose="020B0604020202020204" pitchFamily="34" charset="0"/>
              <a:buChar char="•"/>
            </a:pPr>
            <a:r>
              <a:rPr lang="en-US" dirty="0">
                <a:solidFill>
                  <a:schemeClr val="bg1"/>
                </a:solidFill>
              </a:rPr>
              <a:t>Essentially, you are paying taxes to the City of Colorado Springs and they provide</a:t>
            </a:r>
          </a:p>
          <a:p>
            <a:r>
              <a:rPr lang="en-US" dirty="0">
                <a:solidFill>
                  <a:schemeClr val="bg1"/>
                </a:solidFill>
              </a:rPr>
              <a:t>	fire fighting services for your property</a:t>
            </a:r>
          </a:p>
          <a:p>
            <a:pPr marL="285750" indent="-285750">
              <a:buFont typeface="Arial" panose="020B0604020202020204" pitchFamily="34" charset="0"/>
              <a:buChar char="•"/>
            </a:pPr>
            <a:r>
              <a:rPr lang="en-US" dirty="0">
                <a:solidFill>
                  <a:schemeClr val="bg1"/>
                </a:solidFill>
              </a:rPr>
              <a:t>The City and the District will respond to a fire or emergency at your house</a:t>
            </a:r>
          </a:p>
          <a:p>
            <a:pPr marL="285750" indent="-285750">
              <a:buFont typeface="Arial" panose="020B0604020202020204" pitchFamily="34" charset="0"/>
              <a:buChar char="•"/>
            </a:pPr>
            <a:r>
              <a:rPr lang="en-US" dirty="0">
                <a:solidFill>
                  <a:schemeClr val="bg1"/>
                </a:solidFill>
              </a:rPr>
              <a:t>There is a mechanism to remove your property from the O&amp;M tax rolls of the </a:t>
            </a:r>
          </a:p>
          <a:p>
            <a:r>
              <a:rPr lang="en-US" dirty="0">
                <a:solidFill>
                  <a:schemeClr val="bg1"/>
                </a:solidFill>
              </a:rPr>
              <a:t>	District, but not debt service.</a:t>
            </a:r>
          </a:p>
          <a:p>
            <a:pPr marL="285750" indent="-285750">
              <a:buFont typeface="Arial" panose="020B0604020202020204" pitchFamily="34" charset="0"/>
              <a:buChar char="•"/>
            </a:pPr>
            <a:r>
              <a:rPr lang="en-US" dirty="0">
                <a:solidFill>
                  <a:schemeClr val="bg1"/>
                </a:solidFill>
              </a:rPr>
              <a:t>The savings for a $300,000 house amounts to over $250 per year.</a:t>
            </a:r>
          </a:p>
          <a:p>
            <a:endParaRPr lang="en-US" dirty="0">
              <a:solidFill>
                <a:schemeClr val="bg1"/>
              </a:solidFill>
            </a:endParaRPr>
          </a:p>
          <a:p>
            <a:endParaRPr lang="en-US" dirty="0">
              <a:solidFill>
                <a:schemeClr val="bg1"/>
              </a:solidFill>
            </a:endParaRPr>
          </a:p>
          <a:p>
            <a:r>
              <a:rPr lang="en-US" dirty="0">
                <a:solidFill>
                  <a:schemeClr val="bg1"/>
                </a:solidFill>
              </a:rPr>
              <a:t>If the answer is yes, the process to ask to be removed from the District is </a:t>
            </a:r>
          </a:p>
          <a:p>
            <a:r>
              <a:rPr lang="en-US" dirty="0">
                <a:solidFill>
                  <a:schemeClr val="bg1"/>
                </a:solidFill>
              </a:rPr>
              <a:t>technically called Exclusion and each property owner can petition the </a:t>
            </a:r>
          </a:p>
          <a:p>
            <a:r>
              <a:rPr lang="en-US" dirty="0">
                <a:solidFill>
                  <a:schemeClr val="bg1"/>
                </a:solidFill>
              </a:rPr>
              <a:t>District to be excluded.  It is a legal proceeding approved by a judge</a:t>
            </a:r>
          </a:p>
          <a:p>
            <a:endParaRPr lang="en-US" dirty="0">
              <a:solidFill>
                <a:schemeClr val="bg1"/>
              </a:solidFill>
            </a:endParaRPr>
          </a:p>
          <a:p>
            <a:r>
              <a:rPr lang="en-US" dirty="0">
                <a:solidFill>
                  <a:schemeClr val="bg1"/>
                </a:solidFill>
              </a:rPr>
              <a:t>In the case of so many properties needing to be removed at once, there </a:t>
            </a:r>
          </a:p>
          <a:p>
            <a:r>
              <a:rPr lang="en-US" dirty="0">
                <a:solidFill>
                  <a:schemeClr val="bg1"/>
                </a:solidFill>
              </a:rPr>
              <a:t>is precedence for this being done in a single operation.</a:t>
            </a:r>
          </a:p>
          <a:p>
            <a:pPr marL="285750" indent="-285750">
              <a:buFont typeface="Arial" panose="020B0604020202020204" pitchFamily="34" charset="0"/>
              <a:buChar char="•"/>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1063168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sp>
        <p:nvSpPr>
          <p:cNvPr id="2" name="TextBox 1">
            <a:extLst>
              <a:ext uri="{FF2B5EF4-FFF2-40B4-BE49-F238E27FC236}">
                <a16:creationId xmlns:a16="http://schemas.microsoft.com/office/drawing/2014/main" id="{743C064F-DC6E-43DE-B531-65B3A0CFE8C3}"/>
              </a:ext>
            </a:extLst>
          </p:cNvPr>
          <p:cNvSpPr txBox="1"/>
          <p:nvPr/>
        </p:nvSpPr>
        <p:spPr>
          <a:xfrm>
            <a:off x="1274164" y="839449"/>
            <a:ext cx="10200228" cy="3970318"/>
          </a:xfrm>
          <a:prstGeom prst="rect">
            <a:avLst/>
          </a:prstGeom>
          <a:noFill/>
        </p:spPr>
        <p:txBody>
          <a:bodyPr wrap="none" rtlCol="0">
            <a:spAutoFit/>
          </a:bodyPr>
          <a:lstStyle/>
          <a:p>
            <a:r>
              <a:rPr lang="en-US" dirty="0">
                <a:solidFill>
                  <a:schemeClr val="bg1"/>
                </a:solidFill>
              </a:rPr>
              <a:t>Essentially, the City and District can agree to petition the courts for removal of a large </a:t>
            </a:r>
          </a:p>
          <a:p>
            <a:r>
              <a:rPr lang="en-US" dirty="0">
                <a:solidFill>
                  <a:schemeClr val="bg1"/>
                </a:solidFill>
              </a:rPr>
              <a:t>number of properties from the District</a:t>
            </a:r>
          </a:p>
          <a:p>
            <a:endParaRPr lang="en-US" dirty="0">
              <a:solidFill>
                <a:schemeClr val="bg1"/>
              </a:solidFill>
            </a:endParaRPr>
          </a:p>
          <a:p>
            <a:endParaRPr lang="en-US" dirty="0">
              <a:solidFill>
                <a:schemeClr val="bg1"/>
              </a:solidFill>
            </a:endParaRPr>
          </a:p>
          <a:p>
            <a:r>
              <a:rPr lang="en-US" dirty="0">
                <a:solidFill>
                  <a:schemeClr val="bg1"/>
                </a:solidFill>
              </a:rPr>
              <a:t>The City and the District do need to cooperate because a District cannot exclude a </a:t>
            </a:r>
          </a:p>
          <a:p>
            <a:r>
              <a:rPr lang="en-US" dirty="0">
                <a:solidFill>
                  <a:schemeClr val="bg1"/>
                </a:solidFill>
              </a:rPr>
              <a:t>Property unless there is a finding of sufficient service from another entity – in this case the</a:t>
            </a:r>
          </a:p>
          <a:p>
            <a:r>
              <a:rPr lang="en-US" dirty="0">
                <a:solidFill>
                  <a:schemeClr val="bg1"/>
                </a:solidFill>
              </a:rPr>
              <a:t>City of Colorado Springs</a:t>
            </a:r>
          </a:p>
          <a:p>
            <a:endParaRPr lang="en-US" dirty="0">
              <a:solidFill>
                <a:schemeClr val="bg1"/>
              </a:solidFill>
            </a:endParaRPr>
          </a:p>
          <a:p>
            <a:r>
              <a:rPr lang="en-US" dirty="0">
                <a:solidFill>
                  <a:schemeClr val="bg1"/>
                </a:solidFill>
              </a:rPr>
              <a:t> Neither of them is motivated to do this on their own . . . </a:t>
            </a:r>
          </a:p>
          <a:p>
            <a:endParaRPr lang="en-US" dirty="0">
              <a:solidFill>
                <a:schemeClr val="bg1"/>
              </a:solidFill>
            </a:endParaRPr>
          </a:p>
          <a:p>
            <a:r>
              <a:rPr lang="en-US" dirty="0">
                <a:solidFill>
                  <a:schemeClr val="bg1"/>
                </a:solidFill>
              </a:rPr>
              <a:t>It takes legal expense and time and for the Districts, </a:t>
            </a:r>
            <a:r>
              <a:rPr lang="en-US" u="sng" dirty="0">
                <a:solidFill>
                  <a:schemeClr val="bg1"/>
                </a:solidFill>
              </a:rPr>
              <a:t>it removes a lot of revenue.</a:t>
            </a:r>
          </a:p>
          <a:p>
            <a:endParaRPr lang="en-US" dirty="0">
              <a:solidFill>
                <a:schemeClr val="bg1"/>
              </a:solidFill>
            </a:endParaRPr>
          </a:p>
          <a:p>
            <a:r>
              <a:rPr lang="en-US" dirty="0">
                <a:solidFill>
                  <a:schemeClr val="bg1"/>
                </a:solidFill>
              </a:rPr>
              <a:t>Recent discussions with the City and the District have not been fruitful in getting attention </a:t>
            </a:r>
          </a:p>
          <a:p>
            <a:r>
              <a:rPr lang="en-US" dirty="0">
                <a:solidFill>
                  <a:schemeClr val="bg1"/>
                </a:solidFill>
              </a:rPr>
              <a:t>to this matter.</a:t>
            </a:r>
          </a:p>
        </p:txBody>
      </p:sp>
    </p:spTree>
    <p:extLst>
      <p:ext uri="{BB962C8B-B14F-4D97-AF65-F5344CB8AC3E}">
        <p14:creationId xmlns:p14="http://schemas.microsoft.com/office/powerpoint/2010/main" val="1038354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sp>
        <p:nvSpPr>
          <p:cNvPr id="3" name="Rectangle 2">
            <a:extLst>
              <a:ext uri="{FF2B5EF4-FFF2-40B4-BE49-F238E27FC236}">
                <a16:creationId xmlns:a16="http://schemas.microsoft.com/office/drawing/2014/main" id="{57E041AF-89E9-406F-9A49-929F83A4A21F}"/>
              </a:ext>
            </a:extLst>
          </p:cNvPr>
          <p:cNvSpPr/>
          <p:nvPr/>
        </p:nvSpPr>
        <p:spPr>
          <a:xfrm>
            <a:off x="169966" y="666026"/>
            <a:ext cx="5346335" cy="369332"/>
          </a:xfrm>
          <a:prstGeom prst="rect">
            <a:avLst/>
          </a:prstGeom>
        </p:spPr>
        <p:txBody>
          <a:bodyPr wrap="none">
            <a:spAutoFit/>
          </a:bodyPr>
          <a:lstStyle/>
          <a:p>
            <a:pPr marL="742950" lvl="1" indent="-285750">
              <a:buFont typeface="Arial" panose="020B0604020202020204" pitchFamily="34" charset="0"/>
              <a:buChar char="•"/>
            </a:pPr>
            <a:r>
              <a:rPr lang="en-US" dirty="0">
                <a:solidFill>
                  <a:schemeClr val="bg1"/>
                </a:solidFill>
              </a:rPr>
              <a:t>How can property owners be involved?</a:t>
            </a:r>
          </a:p>
        </p:txBody>
      </p:sp>
      <p:sp>
        <p:nvSpPr>
          <p:cNvPr id="6" name="TextBox 5">
            <a:extLst>
              <a:ext uri="{FF2B5EF4-FFF2-40B4-BE49-F238E27FC236}">
                <a16:creationId xmlns:a16="http://schemas.microsoft.com/office/drawing/2014/main" id="{CC728A2B-C2B4-4706-9789-4F94A0634FD5}"/>
              </a:ext>
            </a:extLst>
          </p:cNvPr>
          <p:cNvSpPr txBox="1"/>
          <p:nvPr/>
        </p:nvSpPr>
        <p:spPr>
          <a:xfrm>
            <a:off x="794427" y="1190125"/>
            <a:ext cx="9910085" cy="369332"/>
          </a:xfrm>
          <a:prstGeom prst="rect">
            <a:avLst/>
          </a:prstGeom>
          <a:noFill/>
        </p:spPr>
        <p:txBody>
          <a:bodyPr wrap="none" rtlCol="0">
            <a:spAutoFit/>
          </a:bodyPr>
          <a:lstStyle/>
          <a:p>
            <a:r>
              <a:rPr lang="en-US" dirty="0">
                <a:solidFill>
                  <a:schemeClr val="bg1"/>
                </a:solidFill>
              </a:rPr>
              <a:t>There needs to be focus on the part of the Districts and the City to accomplish this task</a:t>
            </a:r>
          </a:p>
        </p:txBody>
      </p:sp>
      <p:sp>
        <p:nvSpPr>
          <p:cNvPr id="7" name="TextBox 6">
            <a:extLst>
              <a:ext uri="{FF2B5EF4-FFF2-40B4-BE49-F238E27FC236}">
                <a16:creationId xmlns:a16="http://schemas.microsoft.com/office/drawing/2014/main" id="{6BACC5A2-9548-4525-BBCB-03877E3D410F}"/>
              </a:ext>
            </a:extLst>
          </p:cNvPr>
          <p:cNvSpPr txBox="1"/>
          <p:nvPr/>
        </p:nvSpPr>
        <p:spPr>
          <a:xfrm>
            <a:off x="1222550" y="1828801"/>
            <a:ext cx="4873450" cy="4247317"/>
          </a:xfrm>
          <a:prstGeom prst="rect">
            <a:avLst/>
          </a:prstGeom>
          <a:noFill/>
        </p:spPr>
        <p:txBody>
          <a:bodyPr wrap="none" rtlCol="0">
            <a:spAutoFit/>
          </a:bodyPr>
          <a:lstStyle/>
          <a:p>
            <a:r>
              <a:rPr lang="en-US" dirty="0">
                <a:solidFill>
                  <a:schemeClr val="bg1"/>
                </a:solidFill>
              </a:rPr>
              <a:t>Black Forest Fire/Rescue Protection District</a:t>
            </a:r>
          </a:p>
          <a:p>
            <a:r>
              <a:rPr lang="en-US" dirty="0">
                <a:solidFill>
                  <a:schemeClr val="bg1"/>
                </a:solidFill>
              </a:rPr>
              <a:t>	</a:t>
            </a:r>
          </a:p>
          <a:p>
            <a:pPr lvl="1"/>
            <a:r>
              <a:rPr lang="en-US" dirty="0">
                <a:solidFill>
                  <a:schemeClr val="bg1"/>
                </a:solidFill>
              </a:rPr>
              <a:t>(719) 495-4300 </a:t>
            </a:r>
          </a:p>
          <a:p>
            <a:pPr lvl="1"/>
            <a:r>
              <a:rPr lang="en-US" dirty="0">
                <a:solidFill>
                  <a:schemeClr val="bg1"/>
                </a:solidFill>
              </a:rPr>
              <a:t>Next Board Meeting – May 20, 2020</a:t>
            </a:r>
          </a:p>
          <a:p>
            <a:pPr lvl="1"/>
            <a:r>
              <a:rPr lang="en-US" dirty="0">
                <a:solidFill>
                  <a:schemeClr val="bg1"/>
                </a:solidFill>
              </a:rPr>
              <a:t>1145 Teachout Rd.</a:t>
            </a:r>
          </a:p>
          <a:p>
            <a:pPr lvl="1"/>
            <a:r>
              <a:rPr lang="en-US" dirty="0">
                <a:solidFill>
                  <a:schemeClr val="bg1"/>
                </a:solidFill>
              </a:rPr>
              <a:t>7:00 PM</a:t>
            </a:r>
          </a:p>
          <a:p>
            <a:pPr lvl="1"/>
            <a:endParaRPr lang="en-US" dirty="0">
              <a:solidFill>
                <a:schemeClr val="bg1"/>
              </a:solidFill>
            </a:endParaRPr>
          </a:p>
          <a:p>
            <a:r>
              <a:rPr lang="en-US" dirty="0">
                <a:solidFill>
                  <a:schemeClr val="bg1"/>
                </a:solidFill>
              </a:rPr>
              <a:t>Falcon Fire Protection District</a:t>
            </a:r>
          </a:p>
          <a:p>
            <a:endParaRPr lang="en-US" dirty="0">
              <a:solidFill>
                <a:schemeClr val="bg1"/>
              </a:solidFill>
            </a:endParaRPr>
          </a:p>
          <a:p>
            <a:r>
              <a:rPr lang="en-US" dirty="0">
                <a:solidFill>
                  <a:schemeClr val="bg1"/>
                </a:solidFill>
              </a:rPr>
              <a:t>	(719) 495-4050</a:t>
            </a:r>
          </a:p>
          <a:p>
            <a:r>
              <a:rPr lang="en-US" dirty="0">
                <a:solidFill>
                  <a:schemeClr val="bg1"/>
                </a:solidFill>
              </a:rPr>
              <a:t>	Next Board meeting May 20, 2020</a:t>
            </a:r>
          </a:p>
          <a:p>
            <a:pPr lvl="1"/>
            <a:r>
              <a:rPr lang="en-US" dirty="0">
                <a:solidFill>
                  <a:schemeClr val="bg1"/>
                </a:solidFill>
              </a:rPr>
              <a:t>7030 Old Meridian Road</a:t>
            </a:r>
          </a:p>
          <a:p>
            <a:pPr lvl="1"/>
            <a:r>
              <a:rPr lang="en-US" dirty="0">
                <a:solidFill>
                  <a:schemeClr val="bg1"/>
                </a:solidFill>
              </a:rPr>
              <a:t>4:00 PM</a:t>
            </a:r>
            <a:br>
              <a:rPr lang="en-US" dirty="0">
                <a:solidFill>
                  <a:schemeClr val="bg1"/>
                </a:solidFill>
              </a:rPr>
            </a:br>
            <a:endParaRPr lang="en-US" dirty="0">
              <a:solidFill>
                <a:schemeClr val="bg1"/>
              </a:solidFill>
            </a:endParaRPr>
          </a:p>
          <a:p>
            <a:pPr lvl="1"/>
            <a:endParaRPr lang="en-US" dirty="0"/>
          </a:p>
        </p:txBody>
      </p:sp>
    </p:spTree>
    <p:extLst>
      <p:ext uri="{BB962C8B-B14F-4D97-AF65-F5344CB8AC3E}">
        <p14:creationId xmlns:p14="http://schemas.microsoft.com/office/powerpoint/2010/main" val="2331317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sp>
        <p:nvSpPr>
          <p:cNvPr id="3" name="TextBox 2">
            <a:extLst>
              <a:ext uri="{FF2B5EF4-FFF2-40B4-BE49-F238E27FC236}">
                <a16:creationId xmlns:a16="http://schemas.microsoft.com/office/drawing/2014/main" id="{59B9F78F-11F2-4CF0-A6EA-61BD50229D0F}"/>
              </a:ext>
            </a:extLst>
          </p:cNvPr>
          <p:cNvSpPr txBox="1"/>
          <p:nvPr/>
        </p:nvSpPr>
        <p:spPr>
          <a:xfrm>
            <a:off x="2023672" y="959370"/>
            <a:ext cx="9078126" cy="3693319"/>
          </a:xfrm>
          <a:prstGeom prst="rect">
            <a:avLst/>
          </a:prstGeom>
          <a:noFill/>
        </p:spPr>
        <p:txBody>
          <a:bodyPr wrap="none" rtlCol="0">
            <a:spAutoFit/>
          </a:bodyPr>
          <a:lstStyle/>
          <a:p>
            <a:r>
              <a:rPr lang="en-US" dirty="0">
                <a:solidFill>
                  <a:schemeClr val="bg1"/>
                </a:solidFill>
              </a:rPr>
              <a:t>City of Colorado Springs</a:t>
            </a:r>
          </a:p>
          <a:p>
            <a:endParaRPr lang="en-US" dirty="0">
              <a:solidFill>
                <a:schemeClr val="bg1"/>
              </a:solidFill>
            </a:endParaRPr>
          </a:p>
          <a:p>
            <a:r>
              <a:rPr lang="en-US" dirty="0">
                <a:solidFill>
                  <a:schemeClr val="bg1"/>
                </a:solidFill>
              </a:rPr>
              <a:t>Office of the Mayor</a:t>
            </a:r>
          </a:p>
          <a:p>
            <a:endParaRPr lang="en-US" dirty="0">
              <a:solidFill>
                <a:schemeClr val="bg1"/>
              </a:solidFill>
            </a:endParaRPr>
          </a:p>
          <a:p>
            <a:pPr lvl="1"/>
            <a:r>
              <a:rPr lang="en-US" dirty="0">
                <a:solidFill>
                  <a:schemeClr val="bg1"/>
                </a:solidFill>
              </a:rPr>
              <a:t>(719) 385-5900</a:t>
            </a:r>
          </a:p>
          <a:p>
            <a:pPr lvl="1"/>
            <a:r>
              <a:rPr lang="en-US" dirty="0">
                <a:solidFill>
                  <a:schemeClr val="bg1"/>
                </a:solidFill>
                <a:hlinkClick r:id="rId2">
                  <a:extLst>
                    <a:ext uri="{A12FA001-AC4F-418D-AE19-62706E023703}">
                      <ahyp:hlinkClr xmlns:ahyp="http://schemas.microsoft.com/office/drawing/2018/hyperlinkcolor" val="tx"/>
                    </a:ext>
                  </a:extLst>
                </a:hlinkClick>
              </a:rPr>
              <a:t>https://coloradosprings.gov/mayors-office/webform/contact-mayors-office</a:t>
            </a:r>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City Council</a:t>
            </a:r>
          </a:p>
          <a:p>
            <a:endParaRPr lang="en-US" dirty="0">
              <a:solidFill>
                <a:schemeClr val="bg1"/>
              </a:solidFill>
            </a:endParaRPr>
          </a:p>
          <a:p>
            <a:r>
              <a:rPr lang="en-US" dirty="0">
                <a:solidFill>
                  <a:schemeClr val="bg1"/>
                </a:solidFill>
              </a:rPr>
              <a:t>	Andres Pico, District 6</a:t>
            </a:r>
          </a:p>
          <a:p>
            <a:r>
              <a:rPr lang="en-US" dirty="0">
                <a:solidFill>
                  <a:schemeClr val="bg1"/>
                </a:solidFill>
              </a:rPr>
              <a:t>	(719) 385-5491</a:t>
            </a:r>
          </a:p>
          <a:p>
            <a:r>
              <a:rPr lang="en-US" dirty="0">
                <a:solidFill>
                  <a:schemeClr val="bg1"/>
                </a:solidFill>
              </a:rPr>
              <a:t>	Andy.Pico@ColoradoSprings.gov</a:t>
            </a:r>
          </a:p>
        </p:txBody>
      </p:sp>
    </p:spTree>
    <p:extLst>
      <p:ext uri="{BB962C8B-B14F-4D97-AF65-F5344CB8AC3E}">
        <p14:creationId xmlns:p14="http://schemas.microsoft.com/office/powerpoint/2010/main" val="806791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sp>
        <p:nvSpPr>
          <p:cNvPr id="3" name="TextBox 2">
            <a:extLst>
              <a:ext uri="{FF2B5EF4-FFF2-40B4-BE49-F238E27FC236}">
                <a16:creationId xmlns:a16="http://schemas.microsoft.com/office/drawing/2014/main" id="{6F842977-ABE7-4C1E-8440-7FAFEA28E032}"/>
              </a:ext>
            </a:extLst>
          </p:cNvPr>
          <p:cNvSpPr txBox="1"/>
          <p:nvPr/>
        </p:nvSpPr>
        <p:spPr>
          <a:xfrm>
            <a:off x="2353456" y="1229194"/>
            <a:ext cx="5912196" cy="4801314"/>
          </a:xfrm>
          <a:prstGeom prst="rect">
            <a:avLst/>
          </a:prstGeom>
          <a:noFill/>
        </p:spPr>
        <p:txBody>
          <a:bodyPr wrap="none" rtlCol="0">
            <a:spAutoFit/>
          </a:bodyPr>
          <a:lstStyle/>
          <a:p>
            <a:r>
              <a:rPr lang="en-US" dirty="0">
                <a:solidFill>
                  <a:schemeClr val="bg1"/>
                </a:solidFill>
              </a:rPr>
              <a:t>QUESTIONS?</a:t>
            </a:r>
          </a:p>
          <a:p>
            <a:endParaRPr lang="en-US" dirty="0">
              <a:solidFill>
                <a:schemeClr val="bg1"/>
              </a:solidFill>
            </a:endParaRPr>
          </a:p>
          <a:p>
            <a:r>
              <a:rPr lang="en-US" dirty="0">
                <a:solidFill>
                  <a:schemeClr val="bg1"/>
                </a:solidFill>
              </a:rPr>
              <a:t>If you are on the video link, click the raise your and </a:t>
            </a:r>
          </a:p>
          <a:p>
            <a:r>
              <a:rPr lang="en-US" dirty="0">
                <a:solidFill>
                  <a:schemeClr val="bg1"/>
                </a:solidFill>
              </a:rPr>
              <a:t> I am told this will work . . .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chemeClr val="bg1"/>
                </a:solidFill>
              </a:rPr>
              <a:t>Kevin Walker</a:t>
            </a:r>
          </a:p>
          <a:p>
            <a:r>
              <a:rPr lang="en-US" dirty="0">
                <a:solidFill>
                  <a:schemeClr val="bg1"/>
                </a:solidFill>
              </a:rPr>
              <a:t>(719) 447-1777</a:t>
            </a:r>
          </a:p>
          <a:p>
            <a:r>
              <a:rPr lang="en-US" dirty="0">
                <a:solidFill>
                  <a:schemeClr val="bg1"/>
                </a:solidFill>
                <a:hlinkClick r:id="rId2">
                  <a:extLst>
                    <a:ext uri="{A12FA001-AC4F-418D-AE19-62706E023703}">
                      <ahyp:hlinkClr xmlns:ahyp="http://schemas.microsoft.com/office/drawing/2018/hyperlinkcolor" val="tx"/>
                    </a:ext>
                  </a:extLst>
                </a:hlinkClick>
              </a:rPr>
              <a:t>Kevin.w@WSDistricts.co</a:t>
            </a:r>
            <a:endParaRPr lang="en-US" dirty="0">
              <a:solidFill>
                <a:schemeClr val="bg1"/>
              </a:solidFill>
            </a:endParaRPr>
          </a:p>
          <a:p>
            <a:r>
              <a:rPr lang="en-US" dirty="0">
                <a:solidFill>
                  <a:schemeClr val="bg1"/>
                </a:solidFill>
              </a:rPr>
              <a:t>President, Walker Schooler District Managers</a:t>
            </a:r>
          </a:p>
        </p:txBody>
      </p:sp>
      <p:pic>
        <p:nvPicPr>
          <p:cNvPr id="14" name="Picture 13">
            <a:extLst>
              <a:ext uri="{FF2B5EF4-FFF2-40B4-BE49-F238E27FC236}">
                <a16:creationId xmlns:a16="http://schemas.microsoft.com/office/drawing/2014/main" id="{A6AF4C92-B578-4CD2-A031-83158DEEBD33}"/>
              </a:ext>
            </a:extLst>
          </p:cNvPr>
          <p:cNvPicPr>
            <a:picLocks noChangeAspect="1"/>
          </p:cNvPicPr>
          <p:nvPr/>
        </p:nvPicPr>
        <p:blipFill>
          <a:blip r:embed="rId3"/>
          <a:stretch>
            <a:fillRect/>
          </a:stretch>
        </p:blipFill>
        <p:spPr>
          <a:xfrm>
            <a:off x="2353456" y="2558456"/>
            <a:ext cx="7485088" cy="1741088"/>
          </a:xfrm>
          <a:prstGeom prst="rect">
            <a:avLst/>
          </a:prstGeom>
        </p:spPr>
      </p:pic>
    </p:spTree>
    <p:extLst>
      <p:ext uri="{BB962C8B-B14F-4D97-AF65-F5344CB8AC3E}">
        <p14:creationId xmlns:p14="http://schemas.microsoft.com/office/powerpoint/2010/main" val="16964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a:xfrm>
            <a:off x="9904412" y="6354762"/>
            <a:ext cx="1600200" cy="365125"/>
          </a:xfrm>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9355015" y="5824025"/>
            <a:ext cx="2415124" cy="713299"/>
          </a:xfrm>
        </p:spPr>
        <p:txBody>
          <a:bodyPr/>
          <a:lstStyle/>
          <a:p>
            <a:endParaRPr lang="en-US" dirty="0">
              <a:solidFill>
                <a:schemeClr val="bg2">
                  <a:lumMod val="20000"/>
                  <a:lumOff val="80000"/>
                </a:schemeClr>
              </a:solidFill>
            </a:endParaRPr>
          </a:p>
          <a:p>
            <a:r>
              <a:rPr lang="en-US" dirty="0">
                <a:solidFill>
                  <a:schemeClr val="bg2">
                    <a:lumMod val="20000"/>
                    <a:lumOff val="80000"/>
                  </a:schemeClr>
                </a:solidFill>
              </a:rPr>
              <a:t>WHMD Overlapping Fire Districts</a:t>
            </a:r>
          </a:p>
        </p:txBody>
      </p:sp>
      <p:sp>
        <p:nvSpPr>
          <p:cNvPr id="2" name="TextBox 1">
            <a:extLst>
              <a:ext uri="{FF2B5EF4-FFF2-40B4-BE49-F238E27FC236}">
                <a16:creationId xmlns:a16="http://schemas.microsoft.com/office/drawing/2014/main" id="{C5623616-F269-4D2D-A600-50D200969C69}"/>
              </a:ext>
            </a:extLst>
          </p:cNvPr>
          <p:cNvSpPr txBox="1"/>
          <p:nvPr/>
        </p:nvSpPr>
        <p:spPr>
          <a:xfrm>
            <a:off x="1814732" y="633046"/>
            <a:ext cx="7043916" cy="5909310"/>
          </a:xfrm>
          <a:prstGeom prst="rect">
            <a:avLst/>
          </a:prstGeom>
          <a:noFill/>
        </p:spPr>
        <p:txBody>
          <a:bodyPr wrap="none" rtlCol="0">
            <a:spAutoFit/>
          </a:bodyPr>
          <a:lstStyle/>
          <a:p>
            <a:r>
              <a:rPr lang="en-US" dirty="0">
                <a:solidFill>
                  <a:schemeClr val="bg1"/>
                </a:solidFill>
              </a:rPr>
              <a:t>Introductions:</a:t>
            </a:r>
          </a:p>
          <a:p>
            <a:endParaRPr lang="en-US" dirty="0">
              <a:solidFill>
                <a:schemeClr val="bg1"/>
              </a:solidFill>
            </a:endParaRPr>
          </a:p>
          <a:p>
            <a:r>
              <a:rPr lang="en-US" dirty="0">
                <a:solidFill>
                  <a:schemeClr val="bg1"/>
                </a:solidFill>
              </a:rPr>
              <a:t>	Kevin Walker</a:t>
            </a:r>
          </a:p>
          <a:p>
            <a:r>
              <a:rPr lang="en-US" dirty="0">
                <a:solidFill>
                  <a:schemeClr val="bg1"/>
                </a:solidFill>
              </a:rPr>
              <a:t>	District Manager</a:t>
            </a:r>
          </a:p>
          <a:p>
            <a:r>
              <a:rPr lang="en-US" dirty="0">
                <a:solidFill>
                  <a:schemeClr val="bg1"/>
                </a:solidFill>
              </a:rPr>
              <a:t>	President, WSDM, LLC</a:t>
            </a:r>
          </a:p>
          <a:p>
            <a:endParaRPr lang="en-US" dirty="0">
              <a:solidFill>
                <a:schemeClr val="bg1"/>
              </a:solidFill>
            </a:endParaRPr>
          </a:p>
          <a:p>
            <a:pPr lvl="1"/>
            <a:r>
              <a:rPr lang="en-US" dirty="0">
                <a:solidFill>
                  <a:schemeClr val="bg1"/>
                </a:solidFill>
              </a:rPr>
              <a:t>Riley Walker</a:t>
            </a:r>
          </a:p>
          <a:p>
            <a:pPr lvl="1"/>
            <a:r>
              <a:rPr lang="en-US" dirty="0">
                <a:solidFill>
                  <a:schemeClr val="bg1"/>
                </a:solidFill>
              </a:rPr>
              <a:t>Assistant District Manager</a:t>
            </a:r>
          </a:p>
          <a:p>
            <a:pPr lvl="1"/>
            <a:endParaRPr lang="en-US" dirty="0">
              <a:solidFill>
                <a:schemeClr val="bg1"/>
              </a:solidFill>
            </a:endParaRPr>
          </a:p>
          <a:p>
            <a:pPr lvl="1"/>
            <a:r>
              <a:rPr lang="en-US" dirty="0">
                <a:solidFill>
                  <a:schemeClr val="bg1"/>
                </a:solidFill>
              </a:rPr>
              <a:t>Invitees:  Representatives of the Homeowner Associations</a:t>
            </a:r>
          </a:p>
          <a:p>
            <a:pPr lvl="1"/>
            <a:endParaRPr lang="en-US" dirty="0">
              <a:solidFill>
                <a:schemeClr val="bg1"/>
              </a:solidFill>
            </a:endParaRPr>
          </a:p>
          <a:p>
            <a:pPr lvl="1"/>
            <a:r>
              <a:rPr lang="en-US" dirty="0">
                <a:solidFill>
                  <a:schemeClr val="bg1"/>
                </a:solidFill>
              </a:rPr>
              <a:t>	Including but not limited to:</a:t>
            </a:r>
          </a:p>
          <a:p>
            <a:pPr lvl="1"/>
            <a:endParaRPr lang="en-US" dirty="0">
              <a:solidFill>
                <a:schemeClr val="bg1"/>
              </a:solidFill>
            </a:endParaRPr>
          </a:p>
          <a:p>
            <a:pPr lvl="3"/>
            <a:r>
              <a:rPr lang="en-US" dirty="0">
                <a:solidFill>
                  <a:schemeClr val="bg1"/>
                </a:solidFill>
              </a:rPr>
              <a:t>Cumbre Vista</a:t>
            </a:r>
          </a:p>
          <a:p>
            <a:pPr lvl="3"/>
            <a:r>
              <a:rPr lang="en-US" dirty="0">
                <a:solidFill>
                  <a:schemeClr val="bg1"/>
                </a:solidFill>
              </a:rPr>
              <a:t>Trails at Forest Meadows</a:t>
            </a:r>
          </a:p>
          <a:p>
            <a:pPr lvl="3"/>
            <a:r>
              <a:rPr lang="en-US" dirty="0">
                <a:solidFill>
                  <a:schemeClr val="bg1"/>
                </a:solidFill>
              </a:rPr>
              <a:t>Trails East</a:t>
            </a:r>
          </a:p>
          <a:p>
            <a:pPr lvl="3"/>
            <a:r>
              <a:rPr lang="en-US" dirty="0">
                <a:solidFill>
                  <a:schemeClr val="bg1"/>
                </a:solidFill>
              </a:rPr>
              <a:t>Forest Meadows</a:t>
            </a:r>
          </a:p>
          <a:p>
            <a:pPr lvl="3"/>
            <a:r>
              <a:rPr lang="en-US" dirty="0">
                <a:solidFill>
                  <a:schemeClr val="bg1"/>
                </a:solidFill>
              </a:rPr>
              <a:t>Forest Meadow 5-9</a:t>
            </a:r>
          </a:p>
          <a:p>
            <a:pPr lvl="3"/>
            <a:r>
              <a:rPr lang="en-US" dirty="0">
                <a:solidFill>
                  <a:schemeClr val="bg1"/>
                </a:solidFill>
              </a:rPr>
              <a:t>Quail Brush Creek</a:t>
            </a:r>
          </a:p>
          <a:p>
            <a:pPr lvl="3"/>
            <a:r>
              <a:rPr lang="en-US" dirty="0">
                <a:solidFill>
                  <a:schemeClr val="bg1"/>
                </a:solidFill>
              </a:rPr>
              <a:t>Shiloh Mesa</a:t>
            </a:r>
          </a:p>
          <a:p>
            <a:pPr lvl="1"/>
            <a:r>
              <a:rPr lang="en-US" dirty="0"/>
              <a:t>		</a:t>
            </a:r>
          </a:p>
        </p:txBody>
      </p:sp>
    </p:spTree>
    <p:extLst>
      <p:ext uri="{BB962C8B-B14F-4D97-AF65-F5344CB8AC3E}">
        <p14:creationId xmlns:p14="http://schemas.microsoft.com/office/powerpoint/2010/main" val="3221511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sp>
        <p:nvSpPr>
          <p:cNvPr id="2" name="TextBox 1">
            <a:extLst>
              <a:ext uri="{FF2B5EF4-FFF2-40B4-BE49-F238E27FC236}">
                <a16:creationId xmlns:a16="http://schemas.microsoft.com/office/drawing/2014/main" id="{743C064F-DC6E-43DE-B531-65B3A0CFE8C3}"/>
              </a:ext>
            </a:extLst>
          </p:cNvPr>
          <p:cNvSpPr txBox="1"/>
          <p:nvPr/>
        </p:nvSpPr>
        <p:spPr>
          <a:xfrm>
            <a:off x="1274164" y="839449"/>
            <a:ext cx="10200228" cy="3970318"/>
          </a:xfrm>
          <a:prstGeom prst="rect">
            <a:avLst/>
          </a:prstGeom>
          <a:noFill/>
        </p:spPr>
        <p:txBody>
          <a:bodyPr wrap="none" rtlCol="0">
            <a:spAutoFit/>
          </a:bodyPr>
          <a:lstStyle/>
          <a:p>
            <a:r>
              <a:rPr lang="en-US" dirty="0"/>
              <a:t>Essentially, the City and District can agree to petition the courts for removal of a large </a:t>
            </a:r>
          </a:p>
          <a:p>
            <a:r>
              <a:rPr lang="en-US" dirty="0"/>
              <a:t>number of properties from the District</a:t>
            </a:r>
          </a:p>
          <a:p>
            <a:endParaRPr lang="en-US" dirty="0"/>
          </a:p>
          <a:p>
            <a:endParaRPr lang="en-US" dirty="0"/>
          </a:p>
          <a:p>
            <a:r>
              <a:rPr lang="en-US" dirty="0"/>
              <a:t>The City and the District do need to cooperate because a District cannot exclude a </a:t>
            </a:r>
          </a:p>
          <a:p>
            <a:r>
              <a:rPr lang="en-US" dirty="0"/>
              <a:t>Property unless there is a finding of sufficient service from another entity – in this case the</a:t>
            </a:r>
          </a:p>
          <a:p>
            <a:r>
              <a:rPr lang="en-US" dirty="0"/>
              <a:t>City of Colorado Springs</a:t>
            </a:r>
          </a:p>
          <a:p>
            <a:endParaRPr lang="en-US" dirty="0"/>
          </a:p>
          <a:p>
            <a:r>
              <a:rPr lang="en-US" dirty="0"/>
              <a:t> Neither of them is motivated to do this on their own . . . </a:t>
            </a:r>
          </a:p>
          <a:p>
            <a:endParaRPr lang="en-US" dirty="0"/>
          </a:p>
          <a:p>
            <a:r>
              <a:rPr lang="en-US" dirty="0"/>
              <a:t>It takes legal expense and time and for the Districts, it cuts them out of a lot of revenue.</a:t>
            </a:r>
          </a:p>
          <a:p>
            <a:endParaRPr lang="en-US" dirty="0"/>
          </a:p>
          <a:p>
            <a:r>
              <a:rPr lang="en-US" dirty="0"/>
              <a:t>Recent discussions with the City and the District have not been fruitful in getting attention </a:t>
            </a:r>
          </a:p>
          <a:p>
            <a:r>
              <a:rPr lang="en-US" dirty="0"/>
              <a:t>to this matter.</a:t>
            </a:r>
          </a:p>
        </p:txBody>
      </p:sp>
    </p:spTree>
    <p:extLst>
      <p:ext uri="{BB962C8B-B14F-4D97-AF65-F5344CB8AC3E}">
        <p14:creationId xmlns:p14="http://schemas.microsoft.com/office/powerpoint/2010/main" val="3547561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E628-F3AC-4D17-A41A-83F425CD4D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52C02A-560D-432D-863B-3A74D1559598}"/>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A299E10E-B7F2-4D32-90AC-383ACDBC8898}"/>
              </a:ext>
            </a:extLst>
          </p:cNvPr>
          <p:cNvSpPr>
            <a:spLocks noGrp="1"/>
          </p:cNvSpPr>
          <p:nvPr>
            <p:ph type="dt" sz="half" idx="10"/>
          </p:nvPr>
        </p:nvSpPr>
        <p:spPr/>
        <p:txBody>
          <a:bodyPr/>
          <a:lstStyle/>
          <a:p>
            <a:r>
              <a:rPr lang="en-US"/>
              <a:t>5/6/2020</a:t>
            </a:r>
            <a:endParaRPr lang="en-US" dirty="0"/>
          </a:p>
        </p:txBody>
      </p:sp>
      <p:sp>
        <p:nvSpPr>
          <p:cNvPr id="5" name="Footer Placeholder 4">
            <a:extLst>
              <a:ext uri="{FF2B5EF4-FFF2-40B4-BE49-F238E27FC236}">
                <a16:creationId xmlns:a16="http://schemas.microsoft.com/office/drawing/2014/main" id="{4EE415A2-0517-4192-8C72-088FEBCE11FF}"/>
              </a:ext>
            </a:extLst>
          </p:cNvPr>
          <p:cNvSpPr>
            <a:spLocks noGrp="1"/>
          </p:cNvSpPr>
          <p:nvPr>
            <p:ph type="ftr" sz="quarter" idx="11"/>
          </p:nvPr>
        </p:nvSpPr>
        <p:spPr/>
        <p:txBody>
          <a:bodyPr/>
          <a:lstStyle/>
          <a:p>
            <a:r>
              <a:rPr lang="en-US"/>
              <a:t>Overlapping Fire Districts</a:t>
            </a:r>
            <a:endParaRPr lang="en-US" dirty="0"/>
          </a:p>
        </p:txBody>
      </p:sp>
    </p:spTree>
    <p:extLst>
      <p:ext uri="{BB962C8B-B14F-4D97-AF65-F5344CB8AC3E}">
        <p14:creationId xmlns:p14="http://schemas.microsoft.com/office/powerpoint/2010/main" val="3143186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6930-34D1-4122-8F11-40492723C5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A2FDC8-1FB9-47FA-98EA-7C2B60D05B0A}"/>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B03FDC60-E977-46C0-BD7F-B546C79EDF10}"/>
              </a:ext>
            </a:extLst>
          </p:cNvPr>
          <p:cNvSpPr>
            <a:spLocks noGrp="1"/>
          </p:cNvSpPr>
          <p:nvPr>
            <p:ph type="dt" sz="half" idx="10"/>
          </p:nvPr>
        </p:nvSpPr>
        <p:spPr/>
        <p:txBody>
          <a:bodyPr/>
          <a:lstStyle/>
          <a:p>
            <a:r>
              <a:rPr lang="en-US"/>
              <a:t>5/6/2020</a:t>
            </a:r>
            <a:endParaRPr lang="en-US" dirty="0"/>
          </a:p>
        </p:txBody>
      </p:sp>
      <p:sp>
        <p:nvSpPr>
          <p:cNvPr id="5" name="Footer Placeholder 4">
            <a:extLst>
              <a:ext uri="{FF2B5EF4-FFF2-40B4-BE49-F238E27FC236}">
                <a16:creationId xmlns:a16="http://schemas.microsoft.com/office/drawing/2014/main" id="{EEA73777-035F-4229-BB0B-F46476A9DFC6}"/>
              </a:ext>
            </a:extLst>
          </p:cNvPr>
          <p:cNvSpPr>
            <a:spLocks noGrp="1"/>
          </p:cNvSpPr>
          <p:nvPr>
            <p:ph type="ftr" sz="quarter" idx="11"/>
          </p:nvPr>
        </p:nvSpPr>
        <p:spPr/>
        <p:txBody>
          <a:bodyPr/>
          <a:lstStyle/>
          <a:p>
            <a:r>
              <a:rPr lang="en-US"/>
              <a:t>Overlapping Fire Districts</a:t>
            </a:r>
            <a:endParaRPr lang="en-US" dirty="0"/>
          </a:p>
        </p:txBody>
      </p:sp>
    </p:spTree>
    <p:extLst>
      <p:ext uri="{BB962C8B-B14F-4D97-AF65-F5344CB8AC3E}">
        <p14:creationId xmlns:p14="http://schemas.microsoft.com/office/powerpoint/2010/main" val="1271497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A65A-98F2-44C2-AA65-5AA812512F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9A3677-564C-4212-9D5F-02419160D0AF}"/>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C232D7A8-ADA3-475D-9442-F3A57B4A3803}"/>
              </a:ext>
            </a:extLst>
          </p:cNvPr>
          <p:cNvSpPr>
            <a:spLocks noGrp="1"/>
          </p:cNvSpPr>
          <p:nvPr>
            <p:ph type="dt" sz="half" idx="10"/>
          </p:nvPr>
        </p:nvSpPr>
        <p:spPr/>
        <p:txBody>
          <a:bodyPr/>
          <a:lstStyle/>
          <a:p>
            <a:r>
              <a:rPr lang="en-US"/>
              <a:t>5/6/2020</a:t>
            </a:r>
            <a:endParaRPr lang="en-US" dirty="0"/>
          </a:p>
        </p:txBody>
      </p:sp>
      <p:sp>
        <p:nvSpPr>
          <p:cNvPr id="5" name="Footer Placeholder 4">
            <a:extLst>
              <a:ext uri="{FF2B5EF4-FFF2-40B4-BE49-F238E27FC236}">
                <a16:creationId xmlns:a16="http://schemas.microsoft.com/office/drawing/2014/main" id="{0815D8EC-F851-49E2-BC3F-A660E1A8EB05}"/>
              </a:ext>
            </a:extLst>
          </p:cNvPr>
          <p:cNvSpPr>
            <a:spLocks noGrp="1"/>
          </p:cNvSpPr>
          <p:nvPr>
            <p:ph type="ftr" sz="quarter" idx="11"/>
          </p:nvPr>
        </p:nvSpPr>
        <p:spPr/>
        <p:txBody>
          <a:bodyPr/>
          <a:lstStyle/>
          <a:p>
            <a:r>
              <a:rPr lang="en-US"/>
              <a:t>Overlapping Fire Districts</a:t>
            </a:r>
            <a:endParaRPr lang="en-US" dirty="0"/>
          </a:p>
        </p:txBody>
      </p:sp>
    </p:spTree>
    <p:extLst>
      <p:ext uri="{BB962C8B-B14F-4D97-AF65-F5344CB8AC3E}">
        <p14:creationId xmlns:p14="http://schemas.microsoft.com/office/powerpoint/2010/main" val="10291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sp>
        <p:nvSpPr>
          <p:cNvPr id="2" name="TextBox 1">
            <a:extLst>
              <a:ext uri="{FF2B5EF4-FFF2-40B4-BE49-F238E27FC236}">
                <a16:creationId xmlns:a16="http://schemas.microsoft.com/office/drawing/2014/main" id="{9F0BD894-7B76-47E7-AB53-AF997EC5D321}"/>
              </a:ext>
            </a:extLst>
          </p:cNvPr>
          <p:cNvSpPr txBox="1"/>
          <p:nvPr/>
        </p:nvSpPr>
        <p:spPr>
          <a:xfrm>
            <a:off x="984738" y="787791"/>
            <a:ext cx="9232014" cy="4801314"/>
          </a:xfrm>
          <a:prstGeom prst="rect">
            <a:avLst/>
          </a:prstGeom>
          <a:noFill/>
        </p:spPr>
        <p:txBody>
          <a:bodyPr wrap="none" rtlCol="0">
            <a:spAutoFit/>
          </a:bodyPr>
          <a:lstStyle/>
          <a:p>
            <a:r>
              <a:rPr lang="en-US" dirty="0">
                <a:solidFill>
                  <a:schemeClr val="bg1"/>
                </a:solidFill>
              </a:rPr>
              <a:t>Objective of the presentation:  To inform residents of the history, status and issues </a:t>
            </a:r>
          </a:p>
          <a:p>
            <a:pPr lvl="1"/>
            <a:r>
              <a:rPr lang="en-US" dirty="0">
                <a:solidFill>
                  <a:schemeClr val="bg1"/>
                </a:solidFill>
              </a:rPr>
              <a:t>of the existence of fire districts that are taxing property in the City </a:t>
            </a:r>
          </a:p>
          <a:p>
            <a:pPr lvl="1"/>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What are Fire Districts?</a:t>
            </a: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Why did they provide service to City development?</a:t>
            </a: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What are their tax structures?</a:t>
            </a: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How can properties be removed from the District?</a:t>
            </a: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How can property owners be involved?</a:t>
            </a:r>
          </a:p>
          <a:p>
            <a:pPr marL="742950" lvl="1" indent="-285750">
              <a:buFont typeface="Arial" panose="020B0604020202020204" pitchFamily="34" charset="0"/>
              <a:buChar char="•"/>
            </a:pPr>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23232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sp>
        <p:nvSpPr>
          <p:cNvPr id="2" name="TextBox 1">
            <a:extLst>
              <a:ext uri="{FF2B5EF4-FFF2-40B4-BE49-F238E27FC236}">
                <a16:creationId xmlns:a16="http://schemas.microsoft.com/office/drawing/2014/main" id="{784419C1-D885-4E1B-8675-7D775867FF5D}"/>
              </a:ext>
            </a:extLst>
          </p:cNvPr>
          <p:cNvSpPr txBox="1"/>
          <p:nvPr/>
        </p:nvSpPr>
        <p:spPr>
          <a:xfrm>
            <a:off x="3643532" y="1364566"/>
            <a:ext cx="248786" cy="369332"/>
          </a:xfrm>
          <a:prstGeom prst="rect">
            <a:avLst/>
          </a:prstGeom>
          <a:noFill/>
        </p:spPr>
        <p:txBody>
          <a:bodyPr wrap="none" rtlCol="0">
            <a:spAutoFit/>
          </a:bodyPr>
          <a:lstStyle/>
          <a:p>
            <a:r>
              <a:rPr lang="en-US" dirty="0"/>
              <a:t> </a:t>
            </a:r>
          </a:p>
        </p:txBody>
      </p:sp>
      <p:sp>
        <p:nvSpPr>
          <p:cNvPr id="3" name="Rectangle 2">
            <a:extLst>
              <a:ext uri="{FF2B5EF4-FFF2-40B4-BE49-F238E27FC236}">
                <a16:creationId xmlns:a16="http://schemas.microsoft.com/office/drawing/2014/main" id="{BEC0957A-609B-46D1-BC18-0AE0C2086EF9}"/>
              </a:ext>
            </a:extLst>
          </p:cNvPr>
          <p:cNvSpPr/>
          <p:nvPr/>
        </p:nvSpPr>
        <p:spPr>
          <a:xfrm>
            <a:off x="1082574" y="742287"/>
            <a:ext cx="2685351" cy="369332"/>
          </a:xfrm>
          <a:prstGeom prst="rect">
            <a:avLst/>
          </a:prstGeom>
        </p:spPr>
        <p:txBody>
          <a:bodyPr wrap="none">
            <a:spAutoFit/>
          </a:bodyPr>
          <a:lstStyle/>
          <a:p>
            <a:r>
              <a:rPr lang="en-US" dirty="0">
                <a:solidFill>
                  <a:schemeClr val="bg1"/>
                </a:solidFill>
              </a:rPr>
              <a:t>What are Fire Districts?</a:t>
            </a:r>
          </a:p>
        </p:txBody>
      </p:sp>
      <p:sp>
        <p:nvSpPr>
          <p:cNvPr id="7" name="TextBox 6">
            <a:extLst>
              <a:ext uri="{FF2B5EF4-FFF2-40B4-BE49-F238E27FC236}">
                <a16:creationId xmlns:a16="http://schemas.microsoft.com/office/drawing/2014/main" id="{E9F68ABD-1E20-49FB-886F-36135160C297}"/>
              </a:ext>
            </a:extLst>
          </p:cNvPr>
          <p:cNvSpPr txBox="1"/>
          <p:nvPr/>
        </p:nvSpPr>
        <p:spPr>
          <a:xfrm>
            <a:off x="2523723" y="1364566"/>
            <a:ext cx="8031366" cy="3416320"/>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solidFill>
              </a:rPr>
              <a:t>Fire Districts are formed under State Statute – Title 32</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They provide primary fire suppression and emergency services</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There are two Districts that affect The Woodmen Heights</a:t>
            </a:r>
          </a:p>
          <a:p>
            <a:r>
              <a:rPr lang="en-US" dirty="0">
                <a:solidFill>
                  <a:schemeClr val="bg1"/>
                </a:solidFill>
              </a:rPr>
              <a:t>	area – Black Forest Fire/Rescue Protection District (</a:t>
            </a:r>
            <a:r>
              <a:rPr lang="en-US" dirty="0" err="1">
                <a:solidFill>
                  <a:schemeClr val="bg1"/>
                </a:solidFill>
              </a:rPr>
              <a:t>BFFPD</a:t>
            </a:r>
            <a:r>
              <a:rPr lang="en-US" dirty="0">
                <a:solidFill>
                  <a:schemeClr val="bg1"/>
                </a:solidFill>
              </a:rPr>
              <a:t>) and the </a:t>
            </a:r>
          </a:p>
          <a:p>
            <a:r>
              <a:rPr lang="en-US" dirty="0">
                <a:solidFill>
                  <a:schemeClr val="bg1"/>
                </a:solidFill>
              </a:rPr>
              <a:t>	Falcon Fire Protection District (</a:t>
            </a:r>
            <a:r>
              <a:rPr lang="en-US" dirty="0" err="1">
                <a:solidFill>
                  <a:schemeClr val="bg1"/>
                </a:solidFill>
              </a:rPr>
              <a:t>FFPD</a:t>
            </a:r>
            <a:r>
              <a:rPr lang="en-US" dirty="0">
                <a:solidFill>
                  <a:schemeClr val="bg1"/>
                </a:solidFill>
              </a:rPr>
              <a:t>)</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Websites </a:t>
            </a:r>
          </a:p>
          <a:p>
            <a:pPr marL="742950" lvl="1" indent="-285750">
              <a:buFont typeface="Arial" panose="020B0604020202020204" pitchFamily="34" charset="0"/>
              <a:buChar char="•"/>
            </a:pPr>
            <a:r>
              <a:rPr lang="en-US" dirty="0" err="1">
                <a:solidFill>
                  <a:schemeClr val="bg1"/>
                </a:solidFill>
              </a:rPr>
              <a:t>BFFPD</a:t>
            </a:r>
            <a:r>
              <a:rPr lang="en-US" dirty="0">
                <a:solidFill>
                  <a:schemeClr val="bg1"/>
                </a:solidFill>
              </a:rPr>
              <a:t> – </a:t>
            </a:r>
            <a:r>
              <a:rPr lang="en-US" dirty="0">
                <a:solidFill>
                  <a:schemeClr val="bg1"/>
                </a:solidFill>
                <a:hlinkClick r:id="rId2">
                  <a:extLst>
                    <a:ext uri="{A12FA001-AC4F-418D-AE19-62706E023703}">
                      <ahyp:hlinkClr xmlns:ahyp="http://schemas.microsoft.com/office/drawing/2018/hyperlinkcolor" val="tx"/>
                    </a:ext>
                  </a:extLst>
                </a:hlinkClick>
              </a:rPr>
              <a:t>www.bffire.org</a:t>
            </a:r>
            <a:endParaRPr lang="en-US" dirty="0">
              <a:solidFill>
                <a:schemeClr val="bg1"/>
              </a:solidFill>
            </a:endParaRPr>
          </a:p>
          <a:p>
            <a:pPr marL="742950" lvl="1" indent="-285750">
              <a:buFont typeface="Arial" panose="020B0604020202020204" pitchFamily="34" charset="0"/>
              <a:buChar char="•"/>
            </a:pPr>
            <a:r>
              <a:rPr lang="en-US" dirty="0" err="1">
                <a:solidFill>
                  <a:schemeClr val="bg1"/>
                </a:solidFill>
              </a:rPr>
              <a:t>FFPD</a:t>
            </a:r>
            <a:r>
              <a:rPr lang="en-US" dirty="0">
                <a:solidFill>
                  <a:schemeClr val="bg1"/>
                </a:solidFill>
              </a:rPr>
              <a:t> – www.falconfirepd.org</a:t>
            </a:r>
          </a:p>
          <a:p>
            <a:endParaRPr lang="en-US" dirty="0"/>
          </a:p>
        </p:txBody>
      </p:sp>
    </p:spTree>
    <p:extLst>
      <p:ext uri="{BB962C8B-B14F-4D97-AF65-F5344CB8AC3E}">
        <p14:creationId xmlns:p14="http://schemas.microsoft.com/office/powerpoint/2010/main" val="317728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hlinkClick r:id="" action="ppaction://ole?verb=0"/>
            <a:extLst>
              <a:ext uri="{FF2B5EF4-FFF2-40B4-BE49-F238E27FC236}">
                <a16:creationId xmlns:a16="http://schemas.microsoft.com/office/drawing/2014/main" id="{C54051D3-AFAD-4C2F-90FB-20D6D1298E42}"/>
              </a:ext>
            </a:extLst>
          </p:cNvPr>
          <p:cNvGraphicFramePr>
            <a:graphicFrameLocks noChangeAspect="1"/>
          </p:cNvGraphicFramePr>
          <p:nvPr>
            <p:extLst>
              <p:ext uri="{D42A27DB-BD31-4B8C-83A1-F6EECF244321}">
                <p14:modId xmlns:p14="http://schemas.microsoft.com/office/powerpoint/2010/main" val="3455166735"/>
              </p:ext>
            </p:extLst>
          </p:nvPr>
        </p:nvGraphicFramePr>
        <p:xfrm>
          <a:off x="400843" y="522263"/>
          <a:ext cx="11390313" cy="8014709"/>
        </p:xfrm>
        <a:graphic>
          <a:graphicData uri="http://schemas.openxmlformats.org/presentationml/2006/ole">
            <mc:AlternateContent xmlns:mc="http://schemas.openxmlformats.org/markup-compatibility/2006">
              <mc:Choice xmlns:v="urn:schemas-microsoft-com:vml" Requires="v">
                <p:oleObj spid="_x0000_s3085" name="Presentation" r:id="rId3" imgW="5033595" imgH="3884823" progId="PowerPoint.Show.12">
                  <p:embed/>
                </p:oleObj>
              </mc:Choice>
              <mc:Fallback>
                <p:oleObj name="Presentation" r:id="rId3" imgW="5033595" imgH="3884823" progId="PowerPoint.Show.12">
                  <p:embed/>
                  <p:pic>
                    <p:nvPicPr>
                      <p:cNvPr id="0" name=""/>
                      <p:cNvPicPr/>
                      <p:nvPr/>
                    </p:nvPicPr>
                    <p:blipFill>
                      <a:blip r:embed="rId4"/>
                      <a:stretch>
                        <a:fillRect/>
                      </a:stretch>
                    </p:blipFill>
                    <p:spPr>
                      <a:xfrm>
                        <a:off x="400843" y="522263"/>
                        <a:ext cx="11390313" cy="8014709"/>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sp>
        <p:nvSpPr>
          <p:cNvPr id="2" name="TextBox 1">
            <a:extLst>
              <a:ext uri="{FF2B5EF4-FFF2-40B4-BE49-F238E27FC236}">
                <a16:creationId xmlns:a16="http://schemas.microsoft.com/office/drawing/2014/main" id="{F86E829B-C7F8-4BF7-BB92-1717D0D72E49}"/>
              </a:ext>
            </a:extLst>
          </p:cNvPr>
          <p:cNvSpPr txBox="1"/>
          <p:nvPr/>
        </p:nvSpPr>
        <p:spPr>
          <a:xfrm>
            <a:off x="242493" y="145018"/>
            <a:ext cx="2215671" cy="369332"/>
          </a:xfrm>
          <a:prstGeom prst="rect">
            <a:avLst/>
          </a:prstGeom>
          <a:noFill/>
        </p:spPr>
        <p:txBody>
          <a:bodyPr wrap="none" rtlCol="0">
            <a:spAutoFit/>
          </a:bodyPr>
          <a:lstStyle/>
          <a:p>
            <a:r>
              <a:rPr lang="en-US" dirty="0"/>
              <a:t>District Boundaries</a:t>
            </a:r>
          </a:p>
        </p:txBody>
      </p:sp>
      <p:sp>
        <p:nvSpPr>
          <p:cNvPr id="14" name="TextBox 13">
            <a:extLst>
              <a:ext uri="{FF2B5EF4-FFF2-40B4-BE49-F238E27FC236}">
                <a16:creationId xmlns:a16="http://schemas.microsoft.com/office/drawing/2014/main" id="{BD1062E2-E115-4D9E-9098-1C31B692C13C}"/>
              </a:ext>
            </a:extLst>
          </p:cNvPr>
          <p:cNvSpPr txBox="1"/>
          <p:nvPr/>
        </p:nvSpPr>
        <p:spPr>
          <a:xfrm>
            <a:off x="5809957" y="3839863"/>
            <a:ext cx="2044149" cy="369332"/>
          </a:xfrm>
          <a:prstGeom prst="rect">
            <a:avLst/>
          </a:prstGeom>
          <a:noFill/>
        </p:spPr>
        <p:txBody>
          <a:bodyPr wrap="none" rtlCol="0">
            <a:spAutoFit/>
          </a:bodyPr>
          <a:lstStyle/>
          <a:p>
            <a:r>
              <a:rPr lang="en-US" b="1" dirty="0">
                <a:solidFill>
                  <a:schemeClr val="bg1"/>
                </a:solidFill>
              </a:rPr>
              <a:t>Woodmen Road</a:t>
            </a:r>
          </a:p>
        </p:txBody>
      </p:sp>
      <p:sp>
        <p:nvSpPr>
          <p:cNvPr id="15" name="TextBox 14">
            <a:extLst>
              <a:ext uri="{FF2B5EF4-FFF2-40B4-BE49-F238E27FC236}">
                <a16:creationId xmlns:a16="http://schemas.microsoft.com/office/drawing/2014/main" id="{35DDD0CB-F8DB-4FB8-8821-B1A10FDFC02B}"/>
              </a:ext>
            </a:extLst>
          </p:cNvPr>
          <p:cNvSpPr txBox="1"/>
          <p:nvPr/>
        </p:nvSpPr>
        <p:spPr>
          <a:xfrm>
            <a:off x="1814035" y="2029335"/>
            <a:ext cx="511166" cy="3678123"/>
          </a:xfrm>
          <a:prstGeom prst="rect">
            <a:avLst/>
          </a:prstGeom>
          <a:noFill/>
        </p:spPr>
        <p:txBody>
          <a:bodyPr vert="wordArtVert" wrap="none" rtlCol="0">
            <a:spAutoFit/>
          </a:bodyPr>
          <a:lstStyle/>
          <a:p>
            <a:r>
              <a:rPr lang="en-US" b="1" dirty="0">
                <a:solidFill>
                  <a:schemeClr val="bg1"/>
                </a:solidFill>
              </a:rPr>
              <a:t>Powers</a:t>
            </a:r>
            <a:r>
              <a:rPr lang="en-US" dirty="0">
                <a:solidFill>
                  <a:schemeClr val="bg1"/>
                </a:solidFill>
              </a:rPr>
              <a:t> </a:t>
            </a:r>
            <a:r>
              <a:rPr lang="en-US" b="1" dirty="0">
                <a:solidFill>
                  <a:schemeClr val="bg1"/>
                </a:solidFill>
              </a:rPr>
              <a:t>Blvd</a:t>
            </a:r>
          </a:p>
        </p:txBody>
      </p:sp>
      <p:sp>
        <p:nvSpPr>
          <p:cNvPr id="16" name="TextBox 15">
            <a:extLst>
              <a:ext uri="{FF2B5EF4-FFF2-40B4-BE49-F238E27FC236}">
                <a16:creationId xmlns:a16="http://schemas.microsoft.com/office/drawing/2014/main" id="{F3ACC1AD-847F-4FF8-A6B4-388D5BEEFB22}"/>
              </a:ext>
            </a:extLst>
          </p:cNvPr>
          <p:cNvSpPr txBox="1"/>
          <p:nvPr/>
        </p:nvSpPr>
        <p:spPr>
          <a:xfrm>
            <a:off x="8144462" y="4340064"/>
            <a:ext cx="505459" cy="2734788"/>
          </a:xfrm>
          <a:prstGeom prst="rect">
            <a:avLst/>
          </a:prstGeom>
          <a:noFill/>
        </p:spPr>
        <p:txBody>
          <a:bodyPr vert="wordArtVert" wrap="none" rtlCol="0">
            <a:spAutoFit/>
          </a:bodyPr>
          <a:lstStyle/>
          <a:p>
            <a:r>
              <a:rPr lang="en-US" sz="800" b="1" dirty="0">
                <a:solidFill>
                  <a:schemeClr val="bg1"/>
                </a:solidFill>
              </a:rPr>
              <a:t>Marksheffel Blvd</a:t>
            </a:r>
            <a:r>
              <a:rPr lang="en-US" dirty="0">
                <a:solidFill>
                  <a:schemeClr val="bg1"/>
                </a:solidFill>
              </a:rPr>
              <a:t>.</a:t>
            </a:r>
          </a:p>
        </p:txBody>
      </p:sp>
      <p:sp>
        <p:nvSpPr>
          <p:cNvPr id="17" name="TextBox 16">
            <a:extLst>
              <a:ext uri="{FF2B5EF4-FFF2-40B4-BE49-F238E27FC236}">
                <a16:creationId xmlns:a16="http://schemas.microsoft.com/office/drawing/2014/main" id="{96B2BE64-6619-46C7-AC63-CAD57447698B}"/>
              </a:ext>
            </a:extLst>
          </p:cNvPr>
          <p:cNvSpPr txBox="1"/>
          <p:nvPr/>
        </p:nvSpPr>
        <p:spPr>
          <a:xfrm>
            <a:off x="5174724" y="522263"/>
            <a:ext cx="365998" cy="2449645"/>
          </a:xfrm>
          <a:prstGeom prst="rect">
            <a:avLst/>
          </a:prstGeom>
          <a:noFill/>
        </p:spPr>
        <p:txBody>
          <a:bodyPr vert="wordArtVert" wrap="square" rtlCol="0">
            <a:spAutoFit/>
          </a:bodyPr>
          <a:lstStyle/>
          <a:p>
            <a:r>
              <a:rPr lang="en-US" sz="1000" b="1" dirty="0">
                <a:solidFill>
                  <a:schemeClr val="bg1"/>
                </a:solidFill>
              </a:rPr>
              <a:t>Blk Forest Rd</a:t>
            </a:r>
          </a:p>
        </p:txBody>
      </p:sp>
    </p:spTree>
    <p:extLst>
      <p:ext uri="{BB962C8B-B14F-4D97-AF65-F5344CB8AC3E}">
        <p14:creationId xmlns:p14="http://schemas.microsoft.com/office/powerpoint/2010/main" val="101735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graphicFrame>
        <p:nvGraphicFramePr>
          <p:cNvPr id="3" name="Object 2">
            <a:hlinkClick r:id="" action="ppaction://ole?verb=0"/>
            <a:extLst>
              <a:ext uri="{FF2B5EF4-FFF2-40B4-BE49-F238E27FC236}">
                <a16:creationId xmlns:a16="http://schemas.microsoft.com/office/drawing/2014/main" id="{09825362-3ABE-4325-A9FC-2BC13A6C7D31}"/>
              </a:ext>
            </a:extLst>
          </p:cNvPr>
          <p:cNvGraphicFramePr>
            <a:graphicFrameLocks noChangeAspect="1"/>
          </p:cNvGraphicFramePr>
          <p:nvPr>
            <p:extLst>
              <p:ext uri="{D42A27DB-BD31-4B8C-83A1-F6EECF244321}">
                <p14:modId xmlns:p14="http://schemas.microsoft.com/office/powerpoint/2010/main" val="2901548110"/>
              </p:ext>
            </p:extLst>
          </p:nvPr>
        </p:nvGraphicFramePr>
        <p:xfrm>
          <a:off x="244182" y="149469"/>
          <a:ext cx="10597490" cy="8177880"/>
        </p:xfrm>
        <a:graphic>
          <a:graphicData uri="http://schemas.openxmlformats.org/presentationml/2006/ole">
            <mc:AlternateContent xmlns:mc="http://schemas.openxmlformats.org/markup-compatibility/2006">
              <mc:Choice xmlns:v="urn:schemas-microsoft-com:vml" Requires="v">
                <p:oleObj spid="_x0000_s4105" name="Presentation" r:id="rId3" imgW="5033595" imgH="3884823" progId="PowerPoint.Show.12">
                  <p:embed/>
                </p:oleObj>
              </mc:Choice>
              <mc:Fallback>
                <p:oleObj name="Presentation" r:id="rId3" imgW="5033595" imgH="3884823" progId="PowerPoint.Show.12">
                  <p:embed/>
                  <p:pic>
                    <p:nvPicPr>
                      <p:cNvPr id="0" name=""/>
                      <p:cNvPicPr/>
                      <p:nvPr/>
                    </p:nvPicPr>
                    <p:blipFill>
                      <a:blip r:embed="rId4"/>
                      <a:stretch>
                        <a:fillRect/>
                      </a:stretch>
                    </p:blipFill>
                    <p:spPr>
                      <a:xfrm>
                        <a:off x="244182" y="149469"/>
                        <a:ext cx="10597490" cy="8177880"/>
                      </a:xfrm>
                      <a:prstGeom prst="rect">
                        <a:avLst/>
                      </a:prstGeom>
                    </p:spPr>
                  </p:pic>
                </p:oleObj>
              </mc:Fallback>
            </mc:AlternateContent>
          </a:graphicData>
        </a:graphic>
      </p:graphicFrame>
    </p:spTree>
    <p:extLst>
      <p:ext uri="{BB962C8B-B14F-4D97-AF65-F5344CB8AC3E}">
        <p14:creationId xmlns:p14="http://schemas.microsoft.com/office/powerpoint/2010/main" val="125956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graphicFrame>
        <p:nvGraphicFramePr>
          <p:cNvPr id="3" name="Object 2">
            <a:hlinkClick r:id="" action="ppaction://ole?verb=0"/>
            <a:extLst>
              <a:ext uri="{FF2B5EF4-FFF2-40B4-BE49-F238E27FC236}">
                <a16:creationId xmlns:a16="http://schemas.microsoft.com/office/drawing/2014/main" id="{B6631288-192B-4BC1-BFE8-B029046B7CA3}"/>
              </a:ext>
            </a:extLst>
          </p:cNvPr>
          <p:cNvGraphicFramePr>
            <a:graphicFrameLocks noChangeAspect="1"/>
          </p:cNvGraphicFramePr>
          <p:nvPr>
            <p:extLst>
              <p:ext uri="{D42A27DB-BD31-4B8C-83A1-F6EECF244321}">
                <p14:modId xmlns:p14="http://schemas.microsoft.com/office/powerpoint/2010/main" val="2543294299"/>
              </p:ext>
            </p:extLst>
          </p:nvPr>
        </p:nvGraphicFramePr>
        <p:xfrm>
          <a:off x="111272" y="151325"/>
          <a:ext cx="11044408" cy="8523983"/>
        </p:xfrm>
        <a:graphic>
          <a:graphicData uri="http://schemas.openxmlformats.org/presentationml/2006/ole">
            <mc:AlternateContent xmlns:mc="http://schemas.openxmlformats.org/markup-compatibility/2006">
              <mc:Choice xmlns:v="urn:schemas-microsoft-com:vml" Requires="v">
                <p:oleObj spid="_x0000_s5128" name="Presentation" r:id="rId3" imgW="5245200" imgH="4048200" progId="PowerPoint.Show.12">
                  <p:embed/>
                </p:oleObj>
              </mc:Choice>
              <mc:Fallback>
                <p:oleObj name="Presentation" r:id="rId3" imgW="5245200" imgH="4048200" progId="PowerPoint.Show.12">
                  <p:embed/>
                  <p:pic>
                    <p:nvPicPr>
                      <p:cNvPr id="0" name=""/>
                      <p:cNvPicPr/>
                      <p:nvPr/>
                    </p:nvPicPr>
                    <p:blipFill>
                      <a:blip r:embed="rId4"/>
                      <a:stretch>
                        <a:fillRect/>
                      </a:stretch>
                    </p:blipFill>
                    <p:spPr>
                      <a:xfrm>
                        <a:off x="111272" y="151325"/>
                        <a:ext cx="11044408" cy="8523983"/>
                      </a:xfrm>
                      <a:prstGeom prst="rect">
                        <a:avLst/>
                      </a:prstGeom>
                    </p:spPr>
                  </p:pic>
                </p:oleObj>
              </mc:Fallback>
            </mc:AlternateContent>
          </a:graphicData>
        </a:graphic>
      </p:graphicFrame>
    </p:spTree>
    <p:extLst>
      <p:ext uri="{BB962C8B-B14F-4D97-AF65-F5344CB8AC3E}">
        <p14:creationId xmlns:p14="http://schemas.microsoft.com/office/powerpoint/2010/main" val="3999551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sp>
        <p:nvSpPr>
          <p:cNvPr id="2" name="TextBox 1">
            <a:extLst>
              <a:ext uri="{FF2B5EF4-FFF2-40B4-BE49-F238E27FC236}">
                <a16:creationId xmlns:a16="http://schemas.microsoft.com/office/drawing/2014/main" id="{9AA419A2-F621-4F17-BD48-397C8B0F6D8D}"/>
              </a:ext>
            </a:extLst>
          </p:cNvPr>
          <p:cNvSpPr txBox="1"/>
          <p:nvPr/>
        </p:nvSpPr>
        <p:spPr>
          <a:xfrm>
            <a:off x="824459" y="479685"/>
            <a:ext cx="5952270" cy="646331"/>
          </a:xfrm>
          <a:prstGeom prst="rect">
            <a:avLst/>
          </a:prstGeom>
          <a:noFill/>
        </p:spPr>
        <p:txBody>
          <a:bodyPr wrap="none" rtlCol="0">
            <a:spAutoFit/>
          </a:bodyPr>
          <a:lstStyle/>
          <a:p>
            <a:r>
              <a:rPr lang="en-US" dirty="0">
                <a:solidFill>
                  <a:schemeClr val="bg1"/>
                </a:solidFill>
              </a:rPr>
              <a:t>Why did they provide service to City development?</a:t>
            </a:r>
          </a:p>
          <a:p>
            <a:endParaRPr lang="en-US" dirty="0"/>
          </a:p>
        </p:txBody>
      </p:sp>
      <p:sp>
        <p:nvSpPr>
          <p:cNvPr id="3" name="TextBox 2">
            <a:extLst>
              <a:ext uri="{FF2B5EF4-FFF2-40B4-BE49-F238E27FC236}">
                <a16:creationId xmlns:a16="http://schemas.microsoft.com/office/drawing/2014/main" id="{52B404E6-E690-4CF9-984D-AAF6E50F5CE2}"/>
              </a:ext>
            </a:extLst>
          </p:cNvPr>
          <p:cNvSpPr txBox="1"/>
          <p:nvPr/>
        </p:nvSpPr>
        <p:spPr>
          <a:xfrm>
            <a:off x="1858780" y="1573967"/>
            <a:ext cx="8980344" cy="1754326"/>
          </a:xfrm>
          <a:prstGeom prst="rect">
            <a:avLst/>
          </a:prstGeom>
          <a:noFill/>
        </p:spPr>
        <p:txBody>
          <a:bodyPr wrap="none" rtlCol="0">
            <a:spAutoFit/>
          </a:bodyPr>
          <a:lstStyle/>
          <a:p>
            <a:r>
              <a:rPr lang="en-US" dirty="0">
                <a:solidFill>
                  <a:schemeClr val="bg1"/>
                </a:solidFill>
              </a:rPr>
              <a:t>When these properties were annexed, the City was not able to provide </a:t>
            </a:r>
          </a:p>
          <a:p>
            <a:r>
              <a:rPr lang="en-US" dirty="0">
                <a:solidFill>
                  <a:schemeClr val="bg1"/>
                </a:solidFill>
              </a:rPr>
              <a:t>adequate service because there was not a fire station nearby</a:t>
            </a:r>
          </a:p>
          <a:p>
            <a:endParaRPr lang="en-US" dirty="0">
              <a:solidFill>
                <a:schemeClr val="bg1"/>
              </a:solidFill>
            </a:endParaRPr>
          </a:p>
          <a:p>
            <a:r>
              <a:rPr lang="en-US" dirty="0">
                <a:solidFill>
                  <a:schemeClr val="bg1"/>
                </a:solidFill>
              </a:rPr>
              <a:t>So the developer, City and District agreed to allow the Fire District to continue</a:t>
            </a:r>
          </a:p>
          <a:p>
            <a:r>
              <a:rPr lang="en-US" dirty="0">
                <a:solidFill>
                  <a:schemeClr val="bg1"/>
                </a:solidFill>
              </a:rPr>
              <a:t>to provide the services until the City was able to fund a Fire station and staffing</a:t>
            </a:r>
          </a:p>
          <a:p>
            <a:endParaRPr lang="en-US" dirty="0"/>
          </a:p>
        </p:txBody>
      </p:sp>
    </p:spTree>
    <p:extLst>
      <p:ext uri="{BB962C8B-B14F-4D97-AF65-F5344CB8AC3E}">
        <p14:creationId xmlns:p14="http://schemas.microsoft.com/office/powerpoint/2010/main" val="2530467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60AD29-303A-44D9-949F-D8D740903031}"/>
              </a:ext>
            </a:extLst>
          </p:cNvPr>
          <p:cNvSpPr>
            <a:spLocks noGrp="1"/>
          </p:cNvSpPr>
          <p:nvPr>
            <p:ph type="dt" sz="half" idx="10"/>
          </p:nvPr>
        </p:nvSpPr>
        <p:spPr/>
        <p:txBody>
          <a:bodyPr/>
          <a:lstStyle/>
          <a:p>
            <a:r>
              <a:rPr lang="en-US" dirty="0">
                <a:solidFill>
                  <a:schemeClr val="bg2">
                    <a:lumMod val="20000"/>
                    <a:lumOff val="80000"/>
                  </a:schemeClr>
                </a:solidFill>
              </a:rPr>
              <a:t>5/6/2020</a:t>
            </a:r>
          </a:p>
        </p:txBody>
      </p:sp>
      <p:sp>
        <p:nvSpPr>
          <p:cNvPr id="5" name="Footer Placeholder 4">
            <a:extLst>
              <a:ext uri="{FF2B5EF4-FFF2-40B4-BE49-F238E27FC236}">
                <a16:creationId xmlns:a16="http://schemas.microsoft.com/office/drawing/2014/main" id="{DCC63792-C0CA-4619-AABA-EF1C2A8922B8}"/>
              </a:ext>
            </a:extLst>
          </p:cNvPr>
          <p:cNvSpPr>
            <a:spLocks noGrp="1"/>
          </p:cNvSpPr>
          <p:nvPr>
            <p:ph type="ftr" sz="quarter" idx="11"/>
          </p:nvPr>
        </p:nvSpPr>
        <p:spPr>
          <a:xfrm>
            <a:off x="8659368" y="6172200"/>
            <a:ext cx="2182304" cy="365125"/>
          </a:xfrm>
        </p:spPr>
        <p:txBody>
          <a:bodyPr/>
          <a:lstStyle/>
          <a:p>
            <a:r>
              <a:rPr lang="en-US" dirty="0">
                <a:solidFill>
                  <a:schemeClr val="bg2">
                    <a:lumMod val="20000"/>
                    <a:lumOff val="80000"/>
                  </a:schemeClr>
                </a:solidFill>
              </a:rPr>
              <a:t>WHMD Overlapping Fire Districts</a:t>
            </a:r>
          </a:p>
        </p:txBody>
      </p:sp>
      <p:graphicFrame>
        <p:nvGraphicFramePr>
          <p:cNvPr id="6" name="Object 5">
            <a:hlinkClick r:id="" action="ppaction://ole?verb=0"/>
            <a:extLst>
              <a:ext uri="{FF2B5EF4-FFF2-40B4-BE49-F238E27FC236}">
                <a16:creationId xmlns:a16="http://schemas.microsoft.com/office/drawing/2014/main" id="{79227FC5-1939-4014-BCE5-5DC946712B32}"/>
              </a:ext>
            </a:extLst>
          </p:cNvPr>
          <p:cNvGraphicFramePr>
            <a:graphicFrameLocks noChangeAspect="1"/>
          </p:cNvGraphicFramePr>
          <p:nvPr>
            <p:extLst>
              <p:ext uri="{D42A27DB-BD31-4B8C-83A1-F6EECF244321}">
                <p14:modId xmlns:p14="http://schemas.microsoft.com/office/powerpoint/2010/main" val="3704494057"/>
              </p:ext>
            </p:extLst>
          </p:nvPr>
        </p:nvGraphicFramePr>
        <p:xfrm>
          <a:off x="314793" y="359764"/>
          <a:ext cx="3402768" cy="4676931"/>
        </p:xfrm>
        <a:graphic>
          <a:graphicData uri="http://schemas.openxmlformats.org/presentationml/2006/ole">
            <mc:AlternateContent xmlns:mc="http://schemas.openxmlformats.org/markup-compatibility/2006">
              <mc:Choice xmlns:v="urn:schemas-microsoft-com:vml" Requires="v">
                <p:oleObj spid="_x0000_s6153" name="Presentation" r:id="rId3" imgW="4048200" imgH="5238720" progId="PowerPoint.Show.12">
                  <p:embed/>
                </p:oleObj>
              </mc:Choice>
              <mc:Fallback>
                <p:oleObj name="Presentation" r:id="rId3" imgW="4048200" imgH="5238720" progId="PowerPoint.Show.12">
                  <p:embed/>
                  <p:pic>
                    <p:nvPicPr>
                      <p:cNvPr id="6" name="Object 5">
                        <a:hlinkClick r:id="" action="ppaction://ole?verb=0"/>
                        <a:extLst>
                          <a:ext uri="{FF2B5EF4-FFF2-40B4-BE49-F238E27FC236}">
                            <a16:creationId xmlns:a16="http://schemas.microsoft.com/office/drawing/2014/main" id="{A1913783-E9E2-4A02-B674-96ADA88A46E6}"/>
                          </a:ext>
                        </a:extLst>
                      </p:cNvPr>
                      <p:cNvPicPr/>
                      <p:nvPr/>
                    </p:nvPicPr>
                    <p:blipFill>
                      <a:blip r:embed="rId4"/>
                      <a:stretch>
                        <a:fillRect/>
                      </a:stretch>
                    </p:blipFill>
                    <p:spPr>
                      <a:xfrm>
                        <a:off x="314793" y="359764"/>
                        <a:ext cx="3402768" cy="4676931"/>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059E6536-EB0C-45F4-864B-4B3FB6027FB7}"/>
              </a:ext>
            </a:extLst>
          </p:cNvPr>
          <p:cNvSpPr txBox="1"/>
          <p:nvPr/>
        </p:nvSpPr>
        <p:spPr>
          <a:xfrm>
            <a:off x="3927422" y="197346"/>
            <a:ext cx="8124669" cy="6463308"/>
          </a:xfrm>
          <a:prstGeom prst="rect">
            <a:avLst/>
          </a:prstGeom>
          <a:noFill/>
        </p:spPr>
        <p:txBody>
          <a:bodyPr wrap="square" rtlCol="0">
            <a:spAutoFit/>
          </a:bodyPr>
          <a:lstStyle/>
          <a:p>
            <a:r>
              <a:rPr lang="en-US" dirty="0">
                <a:solidFill>
                  <a:schemeClr val="bg1"/>
                </a:solidFill>
              </a:rPr>
              <a:t>Excerpt from Annexation Agreement</a:t>
            </a:r>
          </a:p>
          <a:p>
            <a:r>
              <a:rPr lang="en-US" dirty="0">
                <a:solidFill>
                  <a:schemeClr val="bg1"/>
                </a:solidFill>
              </a:rPr>
              <a:t>Fire Protection</a:t>
            </a:r>
          </a:p>
          <a:p>
            <a:endParaRPr lang="en-US" dirty="0">
              <a:solidFill>
                <a:schemeClr val="bg1"/>
              </a:solidFill>
            </a:endParaRPr>
          </a:p>
          <a:p>
            <a:r>
              <a:rPr lang="en-US" dirty="0">
                <a:solidFill>
                  <a:schemeClr val="bg1"/>
                </a:solidFill>
              </a:rPr>
              <a:t>The Owners acknowledge that the Property is located within the boundaries of the Black Forest Fire Rescue Protection District {the “Fire District”} and is subject to property taxes payable to the Fire District for it’s services. The Owners further acknowledge that, after annexation of the Property to the City, the Property will continue to remain within the boundaries of the Fire District until such time the Property is excluded from the boundaries of the Fire District. After annexation of the Property to the City, Fire protection services will be provided by through its Fire Department and by the Fire District unless and until the Property is excluded from the Fire District. After annexation, the Property will be assessed property taxes payable to both the City and the Fire District until such time as the Property is excluded from the boundaries of the Fire District. </a:t>
            </a:r>
          </a:p>
          <a:p>
            <a:r>
              <a:rPr lang="en-US" dirty="0">
                <a:solidFill>
                  <a:schemeClr val="bg1"/>
                </a:solidFill>
              </a:rPr>
              <a:t>	The Owners understand and acknowledge that the Property must be excluded from the boundaries of the Fire District under the provisions applicable to special districts, Article 1 of Title 32 C.R.S., and as otherwise provided by law. Upon request by the City, the person who owns the property at the time of the City’s request agrees to apply to the Fire District for exclusion of the Property from the Fire District. </a:t>
            </a:r>
          </a:p>
          <a:p>
            <a:endParaRPr lang="en-US" dirty="0"/>
          </a:p>
        </p:txBody>
      </p:sp>
    </p:spTree>
    <p:extLst>
      <p:ext uri="{BB962C8B-B14F-4D97-AF65-F5344CB8AC3E}">
        <p14:creationId xmlns:p14="http://schemas.microsoft.com/office/powerpoint/2010/main" val="421146843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519</TotalTime>
  <Words>1445</Words>
  <Application>Microsoft Office PowerPoint</Application>
  <PresentationFormat>Widescreen</PresentationFormat>
  <Paragraphs>256</Paragraphs>
  <Slides>23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Century Gothic</vt:lpstr>
      <vt:lpstr>Times New Roman</vt:lpstr>
      <vt:lpstr>Wingdings 3</vt:lpstr>
      <vt:lpstr>Slice</vt:lpstr>
      <vt:lpstr>Presentation</vt:lpstr>
      <vt:lpstr> Woodmen Heights Metropolitan Districts 1-3    discussion ON oVERLAPPING FIRE DISTRICTS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WHMD   OVERLAPPING FIRE DISTRICTS</dc:title>
  <dc:creator>Autumn</dc:creator>
  <cp:lastModifiedBy>Kristina Kulick</cp:lastModifiedBy>
  <cp:revision>30</cp:revision>
  <cp:lastPrinted>2020-05-06T21:36:00Z</cp:lastPrinted>
  <dcterms:created xsi:type="dcterms:W3CDTF">2020-05-05T18:03:34Z</dcterms:created>
  <dcterms:modified xsi:type="dcterms:W3CDTF">2020-05-07T00:06:08Z</dcterms:modified>
</cp:coreProperties>
</file>